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339" r:id="rId2"/>
    <p:sldId id="323" r:id="rId3"/>
    <p:sldId id="322" r:id="rId4"/>
    <p:sldId id="342" r:id="rId5"/>
    <p:sldId id="300" r:id="rId6"/>
    <p:sldId id="302" r:id="rId7"/>
    <p:sldId id="303" r:id="rId8"/>
    <p:sldId id="313" r:id="rId9"/>
    <p:sldId id="321" r:id="rId10"/>
    <p:sldId id="315" r:id="rId11"/>
    <p:sldId id="316" r:id="rId12"/>
    <p:sldId id="304" r:id="rId13"/>
    <p:sldId id="352" r:id="rId14"/>
    <p:sldId id="318" r:id="rId15"/>
    <p:sldId id="319" r:id="rId16"/>
    <p:sldId id="256" r:id="rId17"/>
    <p:sldId id="261" r:id="rId18"/>
    <p:sldId id="257" r:id="rId19"/>
    <p:sldId id="259" r:id="rId20"/>
    <p:sldId id="260" r:id="rId21"/>
    <p:sldId id="262" r:id="rId22"/>
    <p:sldId id="278" r:id="rId23"/>
    <p:sldId id="320" r:id="rId24"/>
    <p:sldId id="258" r:id="rId25"/>
    <p:sldId id="295" r:id="rId26"/>
    <p:sldId id="306" r:id="rId27"/>
    <p:sldId id="324" r:id="rId28"/>
    <p:sldId id="279" r:id="rId29"/>
    <p:sldId id="283" r:id="rId30"/>
    <p:sldId id="280" r:id="rId31"/>
    <p:sldId id="312" r:id="rId32"/>
    <p:sldId id="284" r:id="rId33"/>
    <p:sldId id="325" r:id="rId34"/>
    <p:sldId id="326" r:id="rId35"/>
    <p:sldId id="296" r:id="rId36"/>
    <p:sldId id="282" r:id="rId37"/>
    <p:sldId id="328" r:id="rId38"/>
    <p:sldId id="327" r:id="rId39"/>
    <p:sldId id="286" r:id="rId40"/>
    <p:sldId id="288" r:id="rId41"/>
    <p:sldId id="294" r:id="rId42"/>
    <p:sldId id="330" r:id="rId43"/>
    <p:sldId id="338" r:id="rId44"/>
    <p:sldId id="329" r:id="rId45"/>
    <p:sldId id="331" r:id="rId46"/>
    <p:sldId id="305" r:id="rId47"/>
    <p:sldId id="332" r:id="rId48"/>
    <p:sldId id="333" r:id="rId49"/>
    <p:sldId id="307" r:id="rId50"/>
    <p:sldId id="297" r:id="rId51"/>
    <p:sldId id="317" r:id="rId52"/>
    <p:sldId id="334" r:id="rId53"/>
    <p:sldId id="289" r:id="rId54"/>
    <p:sldId id="272" r:id="rId55"/>
    <p:sldId id="271" r:id="rId56"/>
    <p:sldId id="270" r:id="rId57"/>
    <p:sldId id="293" r:id="rId58"/>
    <p:sldId id="341" r:id="rId59"/>
    <p:sldId id="346" r:id="rId60"/>
    <p:sldId id="273" r:id="rId61"/>
    <p:sldId id="347" r:id="rId62"/>
    <p:sldId id="277" r:id="rId63"/>
    <p:sldId id="349" r:id="rId64"/>
    <p:sldId id="350" r:id="rId65"/>
    <p:sldId id="351" r:id="rId66"/>
    <p:sldId id="263" r:id="rId67"/>
    <p:sldId id="276" r:id="rId68"/>
    <p:sldId id="275" r:id="rId69"/>
    <p:sldId id="348" r:id="rId70"/>
    <p:sldId id="345" r:id="rId71"/>
    <p:sldId id="33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190"/>
    <p:restoredTop sz="94651"/>
  </p:normalViewPr>
  <p:slideViewPr>
    <p:cSldViewPr snapToGrid="0" snapToObjects="1">
      <p:cViewPr>
        <p:scale>
          <a:sx n="90" d="100"/>
          <a:sy n="90" d="100"/>
        </p:scale>
        <p:origin x="31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CD322-A6F4-504C-8C33-F82B2114AC5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83F41-759E-D54D-98C5-196538F4D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1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23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84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94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2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09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19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93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5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1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32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77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xobs</a:t>
            </a:r>
            <a:r>
              <a:rPr lang="en-US" dirty="0"/>
              <a:t> &lt;- </a:t>
            </a:r>
            <a:r>
              <a:rPr lang="en-US" dirty="0" err="1"/>
              <a:t>rgamma</a:t>
            </a:r>
            <a:r>
              <a:rPr lang="en-US" dirty="0"/>
              <a:t>(10, shape=1, rate = 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76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xobs</a:t>
            </a:r>
            <a:r>
              <a:rPr lang="en-US" dirty="0"/>
              <a:t> &lt;- </a:t>
            </a:r>
            <a:r>
              <a:rPr lang="en-US" dirty="0" err="1"/>
              <a:t>rgamma</a:t>
            </a:r>
            <a:r>
              <a:rPr lang="en-US" dirty="0"/>
              <a:t>(10, shape=1, rate = 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96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27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41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5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02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84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Kristian </a:t>
            </a:r>
            <a:r>
              <a:rPr lang="en-US" dirty="0" err="1"/>
              <a:t>Lum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09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58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39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93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7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34A7D9-6269-2847-89C7-2D98AACA1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E17C92C-F6F5-9749-9909-2DBED6B07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70B6D8-9855-CB47-88A3-9F897EFA9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BA6D-8861-D843-B675-4563A5326366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604048C-F5B3-FC46-8CBC-299A0C5C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5E2C46-3909-364D-B6A1-104FE580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4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1A89DA-51E1-FF49-A5AE-DB07C9CC1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43AE020-64B1-DA4B-ACFA-15D3DB178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9D466B-38DB-144F-9062-E32B10FB6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BA6D-8861-D843-B675-4563A5326366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27485B8-55E7-5746-9EAA-511B9EF6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F124643-E934-A348-B593-A6EFAF52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23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91FFC91-E794-7D4A-9848-6424231BB2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9427A7E-2FA6-3E4D-ABCB-EB72E08B0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60BF688-F694-4244-819A-8E83A0997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BA6D-8861-D843-B675-4563A5326366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0DB54A3-AE46-0440-90A8-F92D065D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5CB3841-FF6A-CE48-B11C-997171406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0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61CC2D-31B3-8341-AF6D-7D978677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9D96DD-4968-B743-847E-A8951822A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12CFCE7-B430-F349-B533-FDBE8AF1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BA6D-8861-D843-B675-4563A5326366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3F50C0-AFC6-7F47-93A3-1263274FF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AB0A1B2-0A28-4E4A-9389-1440C1677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09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3B3A2E-D4C7-3F4E-961F-99009AD78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6D2E206-E62F-A142-ACC8-10561C24C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A65AEEE-DF74-8544-8794-7148BC224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BA6D-8861-D843-B675-4563A5326366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6B39604-7D1E-3546-9876-15D8151F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E379E6-8847-0C4F-8F66-6154B76B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8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BCA398-5B0A-8F4A-8034-FDEB0CDB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0B43DE-2219-164F-B2A2-15B7BE7AD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C2C152A-0985-5E40-9672-5834B7A0F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BD7CDEA-ECAF-F941-AEB8-FE25D0274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BA6D-8861-D843-B675-4563A5326366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C2518B7-E905-3043-9FDA-993942EE3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C0E5511-805D-5B44-B691-359725EF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7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A7744A-A6D8-6048-9058-AA422D4C7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8FE96F-2453-E242-B9FC-8060B4A4F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857E841-7D7E-4D4B-A155-4FCA56CAE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3DA9447-4D92-B448-A77B-317C6CD13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9551492-80EF-7049-8FE9-4AAE3818D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A7DA25C-AAE2-8C43-9A2B-9CB41583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BA6D-8861-D843-B675-4563A5326366}" type="datetimeFigureOut">
              <a:rPr lang="en-US" smtClean="0"/>
              <a:t>3/15/19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CD10237-4A6A-AD4D-BC81-6D82A1CBA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468BD03-DA1B-F04E-94C7-F1FCD593A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771BB4-55A4-FD42-BC13-B55A9763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A75E6DC-24F2-8F42-BECD-147131CE1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BA6D-8861-D843-B675-4563A5326366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39AFB74-A4B8-7D4F-A004-E86266D4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338275A-45DC-9D40-A762-D04214D4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F61E213-F4D4-6A4F-9F09-A4BA693B7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BA6D-8861-D843-B675-4563A5326366}" type="datetimeFigureOut">
              <a:rPr lang="en-US" smtClean="0"/>
              <a:t>3/15/19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047C84C-BF1E-FB43-8B1D-533C3366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9AB3993-DFC7-FC4B-B560-E46A76EE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8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12CE97-2357-544D-9518-AD206F2DC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E0D5C8-67AA-8F4B-B5C9-8EF3DFAF6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B35BDA4-DCF6-6A4D-859A-6769FE073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326E804-2737-A748-835A-3B4AE826E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BA6D-8861-D843-B675-4563A5326366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234D3F4-2D94-1244-95A1-278276E27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69D2B23-D0FD-5F48-94A9-69D1BC7B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22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ACB2AA-7F91-7740-AAB1-22701229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79BF7EA-C9FC-3247-AB05-CEC8FB866B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C7A899-B5FD-1E42-B24E-339549431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CB01C12-623A-F844-B376-50CF24F4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BA6D-8861-D843-B675-4563A5326366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8BE24CD-2058-C24B-B727-895C917E9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14748AA-1E4B-654A-ABDE-AB9F2493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18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99AA6E9-F907-E741-8709-0A7C8AC1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EB2B23-F383-8C4F-8022-AFA971F75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3ECF2C7-AE57-A142-A081-12A03CEA7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1BA6D-8861-D843-B675-4563A5326366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8A2B4F-4BDE-1244-81F3-52BEA0AA5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B8C25C-BDB7-0D4E-9CD9-960C3F1DF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9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gif"/><Relationship Id="rId3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Relationship Id="rId3" Type="http://schemas.openxmlformats.org/officeDocument/2006/relationships/image" Target="../media/image280.png"/><Relationship Id="rId4" Type="http://schemas.openxmlformats.org/officeDocument/2006/relationships/image" Target="../media/image290.png"/><Relationship Id="rId5" Type="http://schemas.openxmlformats.org/officeDocument/2006/relationships/image" Target="../media/image30.png"/><Relationship Id="rId6" Type="http://schemas.openxmlformats.org/officeDocument/2006/relationships/image" Target="../media/image310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inverseprobability.com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7.gif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7.gif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67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62.png"/><Relationship Id="rId7" Type="http://schemas.openxmlformats.org/officeDocument/2006/relationships/image" Target="../media/image67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62.png"/><Relationship Id="rId7" Type="http://schemas.openxmlformats.org/officeDocument/2006/relationships/image" Target="../media/image67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4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4" Type="http://schemas.openxmlformats.org/officeDocument/2006/relationships/image" Target="../media/image8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10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9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4" Type="http://schemas.openxmlformats.org/officeDocument/2006/relationships/image" Target="../media/image8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Relationship Id="rId3" Type="http://schemas.openxmlformats.org/officeDocument/2006/relationships/image" Target="../media/image8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2" b="4286"/>
          <a:stretch/>
        </p:blipFill>
        <p:spPr>
          <a:xfrm>
            <a:off x="7328452" y="2525574"/>
            <a:ext cx="4863548" cy="3934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43340" y="974035"/>
            <a:ext cx="9144000" cy="5309117"/>
          </a:xfrm>
        </p:spPr>
        <p:txBody>
          <a:bodyPr>
            <a:normAutofit/>
          </a:bodyPr>
          <a:lstStyle/>
          <a:p>
            <a:r>
              <a:rPr lang="en-US" sz="3600" dirty="0"/>
              <a:t>A primer on Bayesian statistics </a:t>
            </a:r>
            <a:br>
              <a:rPr lang="en-US" sz="3600" dirty="0"/>
            </a:br>
            <a:r>
              <a:rPr lang="en-US" sz="2800" dirty="0"/>
              <a:t>for introductory statistical machine learning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Christopher A. Penfold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Gurdon Lab</a:t>
            </a:r>
            <a:br>
              <a:rPr lang="en-US" sz="2800" dirty="0"/>
            </a:br>
            <a:r>
              <a:rPr lang="en-US" sz="2800" dirty="0"/>
              <a:t>Wellcome/CRUK Gurdon Institute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55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866546" y="2581860"/>
            <a:ext cx="4487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Set of (noisy) data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Can fit a polynomial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What about </a:t>
            </a:r>
            <a:r>
              <a:rPr lang="en-US" sz="2400" i="1" dirty="0"/>
              <a:t>this</a:t>
            </a:r>
            <a:r>
              <a:rPr lang="en-US" sz="2400" dirty="0"/>
              <a:t> polynomial?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0" y="424800"/>
            <a:ext cx="6220146" cy="80496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</p:spTree>
    <p:extLst>
      <p:ext uri="{BB962C8B-B14F-4D97-AF65-F5344CB8AC3E}">
        <p14:creationId xmlns:p14="http://schemas.microsoft.com/office/powerpoint/2010/main" val="2355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866546" y="2581860"/>
            <a:ext cx="44872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Set of (noisy) data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Can fit a polynomial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What about </a:t>
            </a:r>
            <a:r>
              <a:rPr lang="en-US" sz="2400" i="1" dirty="0"/>
              <a:t>this</a:t>
            </a:r>
            <a:r>
              <a:rPr lang="en-US" sz="2400" dirty="0"/>
              <a:t> polynomial?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Higher order polynomial would pass closer to more data points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0" y="424800"/>
            <a:ext cx="6220146" cy="80496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</p:spTree>
    <p:extLst>
      <p:ext uri="{BB962C8B-B14F-4D97-AF65-F5344CB8AC3E}">
        <p14:creationId xmlns:p14="http://schemas.microsoft.com/office/powerpoint/2010/main" val="148002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64" y="2230769"/>
            <a:ext cx="4644672" cy="33619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199" y="1928080"/>
            <a:ext cx="54960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Split the data: training and test set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Want an objective way to measure if a model is truly learning about the system or simply interpolating through the data (noise)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Too simple a model won’t have the descriptive power to explain the observations (</a:t>
            </a:r>
            <a:r>
              <a:rPr lang="en-US" i="1" dirty="0">
                <a:solidFill>
                  <a:schemeClr val="accent5"/>
                </a:solidFill>
              </a:rPr>
              <a:t>underfitting</a:t>
            </a:r>
            <a:r>
              <a:rPr lang="en-US" dirty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Too complex a model will be able to describe the training data very well, but won’t  generalise to the test data (</a:t>
            </a:r>
            <a:r>
              <a:rPr lang="en-US" i="1" dirty="0">
                <a:solidFill>
                  <a:schemeClr val="accent5"/>
                </a:solidFill>
              </a:rPr>
              <a:t>overfitting</a:t>
            </a:r>
            <a:r>
              <a:rPr lang="en-US" dirty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840" y="2870035"/>
            <a:ext cx="1181704" cy="1181704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</p:spTree>
    <p:extLst>
      <p:ext uri="{BB962C8B-B14F-4D97-AF65-F5344CB8AC3E}">
        <p14:creationId xmlns:p14="http://schemas.microsoft.com/office/powerpoint/2010/main" val="293399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0" y="424800"/>
            <a:ext cx="6220146" cy="80496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</p:spTree>
    <p:extLst>
      <p:ext uri="{BB962C8B-B14F-4D97-AF65-F5344CB8AC3E}">
        <p14:creationId xmlns:p14="http://schemas.microsoft.com/office/powerpoint/2010/main" val="7007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2062" y="2898594"/>
            <a:ext cx="91478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Are there other ways that don’t require us to split data?</a:t>
            </a:r>
          </a:p>
          <a:p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Use the </a:t>
            </a:r>
            <a:r>
              <a:rPr lang="en-US" sz="2800" b="1" dirty="0"/>
              <a:t>language of probability </a:t>
            </a:r>
            <a:r>
              <a:rPr lang="en-US" sz="2800" dirty="0"/>
              <a:t>to quantify uncertainty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308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47888"/>
                <a:ext cx="10515600" cy="4193277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US" sz="2400" b="1" i="1" dirty="0"/>
                  <a:t>Frequentist:</a:t>
                </a:r>
                <a:r>
                  <a:rPr lang="en-US" sz="2400" dirty="0"/>
                  <a:t> probability is the long-run expected frequency of occurrence. 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𝑃</m:t>
                    </m:r>
                    <m:r>
                      <a:rPr lang="en-US" sz="2400" i="1" smtClean="0">
                        <a:latin typeface="Cambria Math" charset="0"/>
                      </a:rPr>
                      <m:t>(</m:t>
                    </m:r>
                    <m:r>
                      <a:rPr lang="en-GB" sz="2400" i="1">
                        <a:latin typeface="Cambria Math" charset="0"/>
                      </a:rPr>
                      <m:t>𝑎</m:t>
                    </m:r>
                    <m:r>
                      <a:rPr lang="en-GB" sz="2400" i="1">
                        <a:latin typeface="Cambria Math" charset="0"/>
                      </a:rPr>
                      <m:t>)=</m:t>
                    </m:r>
                    <m:sSub>
                      <m:sSubPr>
                        <m:ctrlPr>
                          <a:rPr lang="en-GB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GB" sz="2400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  <m:r>
                      <a:rPr lang="en-GB" sz="2400" b="0" i="1" smtClean="0">
                        <a:latin typeface="Cambria Math" charset="0"/>
                      </a:rPr>
                      <m:t>/</m:t>
                    </m:r>
                    <m:r>
                      <a:rPr lang="en-GB" sz="2400" b="0" i="1" smtClean="0">
                        <a:latin typeface="Cambria Math" charset="0"/>
                      </a:rPr>
                      <m:t>𝑁</m:t>
                    </m:r>
                    <m:r>
                      <a:rPr lang="en-GB" sz="2400" b="0" i="1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2400" dirty="0"/>
                  <a:t>where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GB" sz="2400" i="1"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/>
                  <a:t> is the frequency of event 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2400" dirty="0"/>
                  <a:t> occurs in </a:t>
                </a:r>
                <a:r>
                  <a:rPr lang="en-US" sz="2400" i="1" dirty="0"/>
                  <a:t>N </a:t>
                </a:r>
                <a:r>
                  <a:rPr lang="en-US" sz="2400" dirty="0"/>
                  <a:t>opportunities</a:t>
                </a:r>
                <a:endParaRPr lang="en-US" dirty="0"/>
              </a:p>
              <a:p>
                <a:pPr lvl="1" algn="just"/>
                <a:r>
                  <a:rPr lang="en-US" dirty="0"/>
                  <a:t>Parameters (usually) fixed and we observe samples from a population</a:t>
                </a:r>
              </a:p>
              <a:p>
                <a:endParaRPr lang="en-US" sz="2400" dirty="0"/>
              </a:p>
              <a:p>
                <a:pPr algn="just"/>
                <a:r>
                  <a:rPr lang="en-US" sz="2400" b="1" i="1" dirty="0"/>
                  <a:t>Bayesian</a:t>
                </a:r>
                <a:r>
                  <a:rPr lang="en-US" sz="2400" dirty="0"/>
                  <a:t>: probability is related to  the degree of belief.  A measure of the plausibility of an event given incomplete knowledge.</a:t>
                </a:r>
              </a:p>
              <a:p>
                <a:pPr marL="685800" lvl="2" algn="just">
                  <a:spcBef>
                    <a:spcPts val="1000"/>
                  </a:spcBef>
                </a:pPr>
                <a:r>
                  <a:rPr lang="en-US" sz="2400" dirty="0"/>
                  <a:t>Parameters are random variables, infer the distribution of these parameters given the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47888"/>
                <a:ext cx="10515600" cy="4193277"/>
              </a:xfrm>
              <a:blipFill rotWithShape="0">
                <a:blip r:embed="rId2"/>
                <a:stretch>
                  <a:fillRect l="-812" t="-4360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xmlns="" id="{3E20813C-E62D-3843-9DF4-BD2C2B691408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statistics</a:t>
            </a:r>
          </a:p>
        </p:txBody>
      </p:sp>
    </p:spTree>
    <p:extLst>
      <p:ext uri="{BB962C8B-B14F-4D97-AF65-F5344CB8AC3E}">
        <p14:creationId xmlns:p14="http://schemas.microsoft.com/office/powerpoint/2010/main" val="40390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223D36C-3860-A742-A85F-ECCAA6D0954A}"/>
              </a:ext>
            </a:extLst>
          </p:cNvPr>
          <p:cNvSpPr txBox="1"/>
          <p:nvPr/>
        </p:nvSpPr>
        <p:spPr>
          <a:xfrm>
            <a:off x="363234" y="2274838"/>
            <a:ext cx="99523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start by flipping a coin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probability of seeing a head? </a:t>
            </a:r>
            <a:r>
              <a:rPr lang="en-US" i="1" dirty="0" smtClean="0"/>
              <a:t>p</a:t>
            </a:r>
            <a:r>
              <a:rPr lang="en-US" i="1" baseline="-25000" dirty="0" smtClean="0"/>
              <a:t>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know this will have a value somewhere between 0 and 1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the coin is unbiased we have </a:t>
            </a:r>
            <a:r>
              <a:rPr lang="en-US" i="1" dirty="0" smtClean="0"/>
              <a:t>p</a:t>
            </a:r>
            <a:r>
              <a:rPr lang="en-US" dirty="0" smtClean="0"/>
              <a:t> </a:t>
            </a:r>
            <a:r>
              <a:rPr lang="en-US" dirty="0"/>
              <a:t>= 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794DFA2-2E43-3A4A-81D4-9A38A70E8A5D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statistics</a:t>
            </a:r>
          </a:p>
        </p:txBody>
      </p:sp>
    </p:spTree>
    <p:extLst>
      <p:ext uri="{BB962C8B-B14F-4D97-AF65-F5344CB8AC3E}">
        <p14:creationId xmlns:p14="http://schemas.microsoft.com/office/powerpoint/2010/main" val="409967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FDDDFED-7A57-3847-8BD0-04A16C812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72F0B98-43A6-E149-9110-49783F74DDD9}"/>
              </a:ext>
            </a:extLst>
          </p:cNvPr>
          <p:cNvSpPr txBox="1"/>
          <p:nvPr/>
        </p:nvSpPr>
        <p:spPr>
          <a:xfrm>
            <a:off x="5160936" y="4928460"/>
            <a:ext cx="412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860FF69-AEC6-1841-904A-C8F865B6C6F6}"/>
              </a:ext>
            </a:extLst>
          </p:cNvPr>
          <p:cNvSpPr txBox="1"/>
          <p:nvPr/>
        </p:nvSpPr>
        <p:spPr>
          <a:xfrm>
            <a:off x="6696327" y="49284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19A0D9D-9EB2-6D4D-9457-8258AFE418FD}"/>
              </a:ext>
            </a:extLst>
          </p:cNvPr>
          <p:cNvSpPr txBox="1"/>
          <p:nvPr/>
        </p:nvSpPr>
        <p:spPr>
          <a:xfrm>
            <a:off x="5945169" y="492846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</a:t>
            </a:r>
          </a:p>
          <a:p>
            <a:r>
              <a:rPr lang="en-US" dirty="0"/>
              <a:t>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CA073E59-ECFF-B442-8BAC-DA59B40C6750}"/>
                  </a:ext>
                </a:extLst>
              </p:cNvPr>
              <p:cNvSpPr txBox="1"/>
              <p:nvPr/>
            </p:nvSpPr>
            <p:spPr>
              <a:xfrm>
                <a:off x="377522" y="2297377"/>
                <a:ext cx="3295372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we flip the coin </a:t>
                </a:r>
                <a:r>
                  <a:rPr lang="en-US" i="1" dirty="0"/>
                  <a:t>N</a:t>
                </a:r>
                <a:r>
                  <a:rPr lang="en-US" dirty="0"/>
                  <a:t> times what is the probability that we’ll see </a:t>
                </a:r>
                <a:r>
                  <a:rPr lang="en-US" i="1" dirty="0"/>
                  <a:t>M</a:t>
                </a:r>
                <a:r>
                  <a:rPr lang="en-US" dirty="0"/>
                  <a:t> heads?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Can we say anything about whether the coin is biased?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have a Bernoulli trial. If the flips are independent this is a Binomial </a:t>
                </a:r>
                <a:r>
                  <a:rPr lang="en-US" dirty="0" smtClean="0"/>
                  <a:t>distribution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e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</m:d>
                    <m:r>
                      <a:rPr lang="en-GB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(1−</m:t>
                        </m:r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  <m:sup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CA073E59-ECFF-B442-8BAC-DA59B40C6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22" y="2297377"/>
                <a:ext cx="3295372" cy="3693319"/>
              </a:xfrm>
              <a:prstGeom prst="rect">
                <a:avLst/>
              </a:prstGeom>
              <a:blipFill rotWithShape="0">
                <a:blip r:embed="rId3"/>
                <a:stretch>
                  <a:fillRect l="-1294" t="-990" r="-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xmlns="" id="{58661D9D-228F-824E-8D8F-93C79D2E1D27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statistics</a:t>
            </a:r>
          </a:p>
        </p:txBody>
      </p:sp>
    </p:spTree>
    <p:extLst>
      <p:ext uri="{BB962C8B-B14F-4D97-AF65-F5344CB8AC3E}">
        <p14:creationId xmlns:p14="http://schemas.microsoft.com/office/powerpoint/2010/main" val="354141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7394A5F-5BF7-F24B-B8FC-B1EDEB2DD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DCBC7A7-3AF7-BF48-8125-C828F4729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0BF13C5-4873-DA45-8D8E-0E10530C8ECF}"/>
              </a:ext>
            </a:extLst>
          </p:cNvPr>
          <p:cNvSpPr txBox="1"/>
          <p:nvPr/>
        </p:nvSpPr>
        <p:spPr>
          <a:xfrm>
            <a:off x="4942333" y="4897464"/>
            <a:ext cx="52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D412380-4C3F-E947-BB3A-6446A8A89CC2}"/>
              </a:ext>
            </a:extLst>
          </p:cNvPr>
          <p:cNvSpPr txBox="1"/>
          <p:nvPr/>
        </p:nvSpPr>
        <p:spPr>
          <a:xfrm>
            <a:off x="6882306" y="489746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43A5BFA-FE20-9646-A929-FEECFA4821D3}"/>
              </a:ext>
            </a:extLst>
          </p:cNvPr>
          <p:cNvSpPr txBox="1"/>
          <p:nvPr/>
        </p:nvSpPr>
        <p:spPr>
          <a:xfrm>
            <a:off x="5618050" y="4897464"/>
            <a:ext cx="556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</a:t>
            </a:r>
          </a:p>
          <a:p>
            <a:r>
              <a:rPr lang="en-US" dirty="0"/>
              <a:t>THT</a:t>
            </a:r>
          </a:p>
          <a:p>
            <a:r>
              <a:rPr lang="en-US" dirty="0"/>
              <a:t>TTH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22FDC0B-24E9-5941-BCD0-034BEAC1E579}"/>
              </a:ext>
            </a:extLst>
          </p:cNvPr>
          <p:cNvSpPr txBox="1"/>
          <p:nvPr/>
        </p:nvSpPr>
        <p:spPr>
          <a:xfrm>
            <a:off x="6174549" y="4897464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HHT</a:t>
            </a:r>
          </a:p>
          <a:p>
            <a:r>
              <a:rPr lang="en-US" dirty="0"/>
              <a:t>HTH</a:t>
            </a:r>
          </a:p>
          <a:p>
            <a:r>
              <a:rPr lang="en-US" dirty="0"/>
              <a:t>THH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53A937D-C961-6C44-9609-6099830FCF28}"/>
              </a:ext>
            </a:extLst>
          </p:cNvPr>
          <p:cNvSpPr txBox="1"/>
          <p:nvPr/>
        </p:nvSpPr>
        <p:spPr>
          <a:xfrm>
            <a:off x="377522" y="3244334"/>
            <a:ext cx="329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015B0A2C-BABD-1E4A-8394-FE5236C18B52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statistics</a:t>
            </a:r>
          </a:p>
        </p:txBody>
      </p:sp>
    </p:spTree>
    <p:extLst>
      <p:ext uri="{BB962C8B-B14F-4D97-AF65-F5344CB8AC3E}">
        <p14:creationId xmlns:p14="http://schemas.microsoft.com/office/powerpoint/2010/main" val="195207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4A96869-B8E0-7D48-963E-A43C4A717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7E46520-6873-0D44-8B80-9A56B9C06509}"/>
              </a:ext>
            </a:extLst>
          </p:cNvPr>
          <p:cNvSpPr txBox="1"/>
          <p:nvPr/>
        </p:nvSpPr>
        <p:spPr>
          <a:xfrm>
            <a:off x="377522" y="3244334"/>
            <a:ext cx="329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2F872979-389D-8043-8B42-3E63D46AAF9A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statistics</a:t>
            </a:r>
          </a:p>
        </p:txBody>
      </p:sp>
    </p:spTree>
    <p:extLst>
      <p:ext uri="{BB962C8B-B14F-4D97-AF65-F5344CB8AC3E}">
        <p14:creationId xmlns:p14="http://schemas.microsoft.com/office/powerpoint/2010/main" val="422800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34" y="0"/>
            <a:ext cx="5795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8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635C7D6-4B96-AC40-923A-5BE4EC25DDAE}"/>
              </a:ext>
            </a:extLst>
          </p:cNvPr>
          <p:cNvSpPr txBox="1"/>
          <p:nvPr/>
        </p:nvSpPr>
        <p:spPr>
          <a:xfrm>
            <a:off x="1617387" y="809541"/>
            <a:ext cx="89572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Null hypothesis: our coin is unbiased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that </a:t>
            </a:r>
            <a:r>
              <a:rPr lang="en-US" b="1" dirty="0"/>
              <a:t>the null hypothesis is true</a:t>
            </a:r>
            <a:r>
              <a:rPr lang="en-US" dirty="0"/>
              <a:t> what is the probability that the statistic summary you observe is greater than or equal to the value you observed?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flip a coin </a:t>
            </a:r>
            <a:r>
              <a:rPr lang="en-US" i="1" dirty="0"/>
              <a:t>N</a:t>
            </a:r>
            <a:r>
              <a:rPr lang="en-US" dirty="0"/>
              <a:t> times and get </a:t>
            </a:r>
            <a:r>
              <a:rPr lang="en-US" i="1" dirty="0"/>
              <a:t>M</a:t>
            </a:r>
            <a:r>
              <a:rPr lang="en-US" dirty="0"/>
              <a:t> heads. What is the probability that we would observed &gt;= </a:t>
            </a:r>
            <a:r>
              <a:rPr lang="en-US" i="1" dirty="0"/>
              <a:t>M</a:t>
            </a:r>
            <a:r>
              <a:rPr lang="en-US" dirty="0"/>
              <a:t> heads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73F0A7-74A0-B947-A1C9-1373F61358C7}"/>
              </a:ext>
            </a:extLst>
          </p:cNvPr>
          <p:cNvSpPr txBox="1">
            <a:spLocks/>
          </p:cNvSpPr>
          <p:nvPr/>
        </p:nvSpPr>
        <p:spPr>
          <a:xfrm>
            <a:off x="1966686" y="6049932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Virtual coin flip: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www.random.org</a:t>
            </a:r>
            <a:r>
              <a:rPr lang="en-US" dirty="0">
                <a:solidFill>
                  <a:schemeClr val="accent1"/>
                </a:solidFill>
              </a:rPr>
              <a:t>/coins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050363C-6C58-DF47-8E75-9B194FB8A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86" y="3095171"/>
            <a:ext cx="79248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1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C79883B-9BB9-7344-AFE9-50CD1E168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65" y="1730828"/>
            <a:ext cx="4846211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6A319BEB-675A-B047-98AD-B709BA43A659}"/>
              </a:ext>
            </a:extLst>
          </p:cNvPr>
          <p:cNvGrpSpPr/>
          <p:nvPr/>
        </p:nvGrpSpPr>
        <p:grpSpPr>
          <a:xfrm>
            <a:off x="472040" y="1730828"/>
            <a:ext cx="6087387" cy="1512644"/>
            <a:chOff x="357740" y="495326"/>
            <a:chExt cx="6087387" cy="15126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01985395-69C1-674C-B720-143082BA5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000"/>
            <a:stretch/>
          </p:blipFill>
          <p:spPr>
            <a:xfrm>
              <a:off x="357740" y="495326"/>
              <a:ext cx="4587875" cy="151264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27625D17-1897-B045-96F9-B3F27FECBD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000" r="63105"/>
            <a:stretch/>
          </p:blipFill>
          <p:spPr>
            <a:xfrm>
              <a:off x="4752425" y="495326"/>
              <a:ext cx="1692702" cy="1512644"/>
            </a:xfrm>
            <a:prstGeom prst="rect">
              <a:avLst/>
            </a:prstGeom>
          </p:spPr>
        </p:pic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E73F0A7-74A0-B947-A1C9-1373F61358C7}"/>
              </a:ext>
            </a:extLst>
          </p:cNvPr>
          <p:cNvSpPr txBox="1">
            <a:spLocks/>
          </p:cNvSpPr>
          <p:nvPr/>
        </p:nvSpPr>
        <p:spPr>
          <a:xfrm>
            <a:off x="-264075" y="53916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Virtual coin flip: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chemeClr val="accent1"/>
                </a:solidFill>
              </a:rPr>
              <a:t>www.random.org</a:t>
            </a:r>
            <a:r>
              <a:rPr lang="en-US" sz="4000" dirty="0">
                <a:solidFill>
                  <a:schemeClr val="accent1"/>
                </a:solidFill>
              </a:rPr>
              <a:t>/coins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1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50" y="1792034"/>
            <a:ext cx="3860800" cy="414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534" y="3039308"/>
            <a:ext cx="4673548" cy="28929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60" y="1792034"/>
            <a:ext cx="5781173" cy="996754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342159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4076113" y="6270846"/>
                <a:ext cx="19202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i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i="0"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0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i="0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76113" y="6270846"/>
                <a:ext cx="1920205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21667" r="-26349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82352" y="2522644"/>
                <a:ext cx="7121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r>
                        <a:rPr lang="en-GB" b="0" i="1" smtClean="0">
                          <a:latin typeface="Cambria Math" charset="0"/>
                        </a:rPr>
                        <m:t>(</m:t>
                      </m:r>
                      <m:r>
                        <a:rPr lang="en-GB" b="0" i="1" smtClean="0">
                          <a:latin typeface="Cambria Math" charset="0"/>
                        </a:rPr>
                        <m:t>𝑎</m:t>
                      </m:r>
                      <m:r>
                        <a:rPr lang="en-GB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352" y="2522644"/>
                <a:ext cx="712118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082352" y="2985607"/>
                <a:ext cx="7121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r>
                        <a:rPr lang="en-GB" b="0" i="1" smtClean="0">
                          <a:latin typeface="Cambria Math" charset="0"/>
                        </a:rPr>
                        <m:t>(</m:t>
                      </m:r>
                      <m:r>
                        <a:rPr lang="en-GB" b="0" i="1" smtClean="0">
                          <a:latin typeface="Cambria Math" charset="0"/>
                        </a:rPr>
                        <m:t>𝑏</m:t>
                      </m:r>
                      <m:r>
                        <a:rPr lang="en-GB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352" y="2985607"/>
                <a:ext cx="712118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55795" y="3934261"/>
                <a:ext cx="9159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r>
                        <a:rPr lang="en-GB" b="0" i="1" smtClean="0">
                          <a:latin typeface="Cambria Math" charset="0"/>
                        </a:rPr>
                        <m:t>(</m:t>
                      </m:r>
                      <m:r>
                        <a:rPr lang="en-GB" b="0" i="1" smtClean="0">
                          <a:latin typeface="Cambria Math" charset="0"/>
                        </a:rPr>
                        <m:t>𝑎</m:t>
                      </m:r>
                      <m:r>
                        <a:rPr lang="en-GB" b="0" i="1" smtClean="0">
                          <a:latin typeface="Cambria Math" charset="0"/>
                        </a:rPr>
                        <m:t>|</m:t>
                      </m:r>
                      <m:r>
                        <a:rPr lang="en-GB" b="0" i="1" smtClean="0">
                          <a:latin typeface="Cambria Math" charset="0"/>
                        </a:rPr>
                        <m:t>𝑏</m:t>
                      </m:r>
                      <m:r>
                        <a:rPr lang="en-GB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795" y="3934261"/>
                <a:ext cx="915956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077962" y="3478236"/>
                <a:ext cx="9287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r>
                        <a:rPr lang="en-GB" b="0" i="1" smtClean="0">
                          <a:latin typeface="Cambria Math" charset="0"/>
                        </a:rPr>
                        <m:t>(</m:t>
                      </m:r>
                      <m:r>
                        <a:rPr lang="en-GB" b="0" i="1" smtClean="0">
                          <a:latin typeface="Cambria Math" charset="0"/>
                        </a:rPr>
                        <m:t>𝑎</m:t>
                      </m:r>
                      <m:r>
                        <a:rPr lang="en-GB" b="0" i="1" smtClean="0">
                          <a:latin typeface="Cambria Math" charset="0"/>
                        </a:rPr>
                        <m:t>,</m:t>
                      </m:r>
                      <m:r>
                        <a:rPr lang="en-GB" b="0" i="1" smtClean="0">
                          <a:latin typeface="Cambria Math" charset="0"/>
                        </a:rPr>
                        <m:t>𝑏</m:t>
                      </m:r>
                      <m:r>
                        <a:rPr lang="en-GB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962" y="3478236"/>
                <a:ext cx="92878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7045" y="2544153"/>
                <a:ext cx="30811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probability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happens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045" y="2544153"/>
                <a:ext cx="308116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782" t="-8197" r="-118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917045" y="2985025"/>
                <a:ext cx="30811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probability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happens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045" y="2985025"/>
                <a:ext cx="3081164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782" t="-10000" r="-99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17045" y="3928481"/>
                <a:ext cx="5901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probability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happens given an observed value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045" y="3928481"/>
                <a:ext cx="590155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17045" y="3469761"/>
                <a:ext cx="3671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probability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happens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045" y="3469761"/>
                <a:ext cx="3671326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495" t="-8197" r="-66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077962" y="5469913"/>
                <a:ext cx="2655022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dirty="0" smtClean="0"/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962" y="5469913"/>
                <a:ext cx="2655022" cy="76456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/>
          <p:cNvSpPr txBox="1">
            <a:spLocks/>
          </p:cNvSpPr>
          <p:nvPr/>
        </p:nvSpPr>
        <p:spPr>
          <a:xfrm>
            <a:off x="838200" y="1416050"/>
            <a:ext cx="10515600" cy="107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A few definitions: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7591" y="3949101"/>
            <a:ext cx="23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Conditional probability: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18753" y="3463649"/>
            <a:ext cx="175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Joint probability: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87892" y="5612088"/>
            <a:ext cx="139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Marginalise: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292555" y="5452032"/>
                <a:ext cx="2700226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𝑑𝑏</m:t>
                          </m:r>
                        </m:e>
                      </m:nary>
                      <m:r>
                        <a:rPr lang="en-GB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  <m:r>
                            <a:rPr lang="en-US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r>
                        <a:rPr lang="en-GB" b="0" i="1" smtClean="0">
                          <a:latin typeface="Cambria Math" charset="0"/>
                        </a:rPr>
                        <m:t>(</m:t>
                      </m:r>
                      <m:r>
                        <a:rPr lang="en-GB" b="0" i="1" smtClean="0">
                          <a:latin typeface="Cambria Math" charset="0"/>
                        </a:rPr>
                        <m:t>𝑏</m:t>
                      </m:r>
                      <m:r>
                        <a:rPr lang="en-GB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555" y="5452032"/>
                <a:ext cx="2700226" cy="81881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558262" y="4767842"/>
            <a:ext cx="4739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Decompose </a:t>
            </a:r>
            <a:r>
              <a:rPr lang="en-US"/>
              <a:t>joint distribution into condition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990456" y="4781146"/>
                <a:ext cx="2376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456" y="4781146"/>
                <a:ext cx="2376676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119672" r="-21080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385881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3148263" y="1487638"/>
            <a:ext cx="10515600" cy="107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Probabilities are commutative: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671812" y="2911767"/>
                <a:ext cx="19202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i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i="0"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0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i="0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812" y="2911767"/>
                <a:ext cx="1920205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21667" r="-26349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228165" y="5621528"/>
                <a:ext cx="2363852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i="0">
                              <a:latin typeface="Cambria Math" charset="0"/>
                            </a:rPr>
                            <m:t>|</m:t>
                          </m:r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i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i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165" y="5621528"/>
                <a:ext cx="2363852" cy="6790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149227" y="4881854"/>
                <a:ext cx="28380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i="0">
                              <a:latin typeface="Cambria Math" charset="0"/>
                            </a:rPr>
                            <m:t>|</m:t>
                          </m:r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GB" b="0" i="0" smtClean="0">
                          <a:latin typeface="Cambria Math" charset="0"/>
                        </a:rPr>
                        <m:t>=</m:t>
                      </m:r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r>
                        <a:rPr lang="en-US" i="0"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GB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227" y="4881854"/>
                <a:ext cx="283802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3148263" y="4049847"/>
            <a:ext cx="5286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/>
              <a:t>Putting them together for Bayes rule: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397519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27576" y="3294605"/>
                <a:ext cx="6259855" cy="1656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sz="4800" i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4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</m:d>
                      <m:r>
                        <a:rPr lang="en-US" sz="480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4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8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8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𝒟</m:t>
                              </m:r>
                            </m:e>
                            <m:e>
                              <m:r>
                                <a:rPr lang="en-US" sz="4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4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z="48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4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GB" sz="4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4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GB" sz="4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76" y="3294605"/>
                <a:ext cx="6259855" cy="16569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65752" y="5047976"/>
            <a:ext cx="332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Marginal likelihood or “evidence”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4318" y="2723256"/>
            <a:ext cx="178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Prior distribution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5385" y="2723256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7576" y="2723256"/>
            <a:ext cx="217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Posterior distribution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1723" y="7219633"/>
            <a:ext cx="1046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… if to make an observation that diverges largely from all current knowledge you need a lot of evidence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360678" y="2722790"/>
            <a:ext cx="4831322" cy="2892926"/>
            <a:chOff x="7360678" y="2722790"/>
            <a:chExt cx="4831322" cy="289292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0678" y="2722790"/>
              <a:ext cx="4673548" cy="289292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7593496" y="4313583"/>
              <a:ext cx="1053547" cy="238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138453" y="3588345"/>
              <a:ext cx="1053547" cy="238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686800" y="2907923"/>
              <a:ext cx="1408940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74113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550523" y="3262521"/>
                <a:ext cx="9025035" cy="1656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sz="4800" i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4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GB" sz="4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</m:d>
                      <m:r>
                        <a:rPr lang="en-US" sz="480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4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8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8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𝒟</m:t>
                              </m:r>
                            </m:e>
                            <m:e>
                              <m:r>
                                <a:rPr lang="en-US" sz="4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GB" sz="4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GB" sz="480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</m:d>
                          <m:r>
                            <a:rPr lang="en-US" sz="4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z="48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4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GB" sz="4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4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GB" sz="4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GB" sz="4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GB" sz="4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523" y="3262521"/>
                <a:ext cx="9025035" cy="16569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257265" y="5121466"/>
            <a:ext cx="332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Marginal likelihood or “evidence”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23387" y="2639324"/>
            <a:ext cx="178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Prior distribution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95210" y="2691172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84670" y="2691172"/>
            <a:ext cx="217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Posterior distribution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1723" y="7219633"/>
            <a:ext cx="1046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… if to make an observation that diverges largely from all current knowledge you need a lot of evidence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300526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550523" y="3262521"/>
                <a:ext cx="9025035" cy="1656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sz="4800" i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4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GB" sz="4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</m:d>
                      <m:r>
                        <a:rPr lang="en-US" sz="480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4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8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8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𝒟</m:t>
                              </m:r>
                            </m:e>
                            <m:e>
                              <m:r>
                                <a:rPr lang="en-US" sz="4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GB" sz="4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GB" sz="480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</m:d>
                          <m:r>
                            <a:rPr lang="en-US" sz="4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z="48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4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GB" sz="4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4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GB" sz="4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GB" sz="4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GB" sz="4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523" y="3262521"/>
                <a:ext cx="9025035" cy="16569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257265" y="5121466"/>
            <a:ext cx="332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Marginal likelihood or “evidence”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23387" y="2639324"/>
            <a:ext cx="178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Prior distribution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95210" y="2691172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84670" y="2691172"/>
            <a:ext cx="217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Posterior distribution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1723" y="7219633"/>
            <a:ext cx="1046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… if to make an observation that diverges largely from all current knowledge you need a lot of evidence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23387" y="1830273"/>
            <a:ext cx="2479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already known about </a:t>
            </a:r>
            <a:r>
              <a:rPr lang="en-US"/>
              <a:t>the system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8706" y="1906191"/>
            <a:ext cx="247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your data is saying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16968" y="1830273"/>
            <a:ext cx="2479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 now believe about </a:t>
            </a:r>
            <a:r>
              <a:rPr lang="en-US"/>
              <a:t>the system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29773" y="5844951"/>
            <a:ext cx="5073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your model how likely were you to have generated the observations you did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15436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9035" y="2243931"/>
            <a:ext cx="1026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Virtual coin flip: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www.random.org/coins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97200"/>
            <a:ext cx="7924800" cy="28448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267086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30359"/>
            <a:ext cx="11559363" cy="3893994"/>
          </a:xfrm>
        </p:spPr>
        <p:txBody>
          <a:bodyPr>
            <a:normAutofit/>
          </a:bodyPr>
          <a:lstStyle/>
          <a:p>
            <a:r>
              <a:rPr lang="en-US" dirty="0"/>
              <a:t>What is the </a:t>
            </a:r>
            <a:r>
              <a:rPr lang="en-US" i="1" dirty="0"/>
              <a:t>likelihood</a:t>
            </a:r>
            <a:r>
              <a:rPr lang="en-US" dirty="0"/>
              <a:t> of observing this sequence of events?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Are the flips independent? Binomial distribution.</a:t>
            </a:r>
          </a:p>
          <a:p>
            <a:endParaRPr lang="en-US" dirty="0"/>
          </a:p>
          <a:p>
            <a:r>
              <a:rPr lang="en-US" dirty="0"/>
              <a:t>Is the coin biased? Can we say anything about the probability, </a:t>
            </a:r>
            <a:r>
              <a:rPr lang="en-US" i="1" dirty="0" smtClean="0"/>
              <a:t>p</a:t>
            </a:r>
            <a:r>
              <a:rPr lang="en-US" dirty="0" smtClean="0"/>
              <a:t>, </a:t>
            </a:r>
            <a:r>
              <a:rPr lang="en-US" dirty="0"/>
              <a:t>of seeing a head next time?</a:t>
            </a:r>
          </a:p>
          <a:p>
            <a:endParaRPr lang="en-US" dirty="0"/>
          </a:p>
          <a:p>
            <a:r>
              <a:rPr lang="en-US" dirty="0"/>
              <a:t>What is the uncertainty in </a:t>
            </a:r>
            <a:r>
              <a:rPr lang="en-US" i="1" dirty="0" smtClean="0"/>
              <a:t>p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160951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79" y="442668"/>
            <a:ext cx="2972521" cy="39661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226" y="302128"/>
            <a:ext cx="7052109" cy="412656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171226" y="4305578"/>
            <a:ext cx="10450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https://www.r-bloggers.com/whats-the-difference-between-machine-learning-statistics-and-data-mining/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7237" y="5171527"/>
            <a:ext cx="111299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Statistics and machine learning are fundamentally different. Statistics aims to provide a human with the tools to analyze data. Machine learning wants to replace the human in the processing of data.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					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					Neil Lawrence (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  <a:hlinkClick r:id="rId4"/>
              </a:rPr>
              <a:t>http://inverseprobability.com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7180" y="259702"/>
            <a:ext cx="251383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>
                <a:solidFill>
                  <a:srgbClr val="FF0000"/>
                </a:solidFill>
                <a:latin typeface="Chalkduster" charset="0"/>
                <a:ea typeface="Chalkduster" charset="0"/>
                <a:cs typeface="Chalkduster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990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2637" y="2915289"/>
                <a:ext cx="11559363" cy="372405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Let’s start with the likelihood: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𝐻𝐻𝐻</m:t>
                        </m:r>
                      </m:e>
                      <m:e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For an unbiased coin this would be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0.5×0.5×0.5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More generally, for some sequence,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accent1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, we have a Binomial distribution where we observed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heads and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tails:</a:t>
                </a:r>
              </a:p>
              <a:p>
                <a:pPr lvl="1"/>
                <a:endParaRPr lang="en-US" dirty="0"/>
              </a:p>
              <a:p>
                <a:pPr marL="457200" lvl="1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</m:d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(1−</m:t>
                        </m:r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2637" y="2915289"/>
                <a:ext cx="11559363" cy="3724050"/>
              </a:xfrm>
              <a:blipFill>
                <a:blip r:embed="rId2"/>
                <a:stretch>
                  <a:fillRect l="-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208573" y="1714751"/>
                <a:ext cx="7581825" cy="1004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sz="2800" i="0">
                              <a:latin typeface="Cambria Math" charset="0"/>
                            </a:rPr>
                            <m:t>|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𝐻𝐻𝐻</m:t>
                          </m:r>
                        </m:e>
                      </m:d>
                      <m:r>
                        <a:rPr lang="en-US" sz="280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𝐻𝐻𝐻</m:t>
                              </m:r>
                            </m:e>
                            <m:e>
                              <m:r>
                                <a:rPr lang="en-GB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GB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GB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573" y="1714751"/>
                <a:ext cx="7581825" cy="1004955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123905" y="1910334"/>
            <a:ext cx="27755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Apply Bayes’ rule: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35010" y="3421087"/>
                <a:ext cx="37569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(assume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r>
                      <a:rPr lang="en-GB" sz="28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lang="en-GB" sz="28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 is flat)**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010" y="3421087"/>
                <a:ext cx="3756990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3409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400922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2637" y="2915289"/>
                <a:ext cx="11559363" cy="372405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Let’s start with the likelihood: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𝐻𝐻𝐻</m:t>
                        </m:r>
                      </m:e>
                      <m:e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For an unbiased coin this would be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0.5×0.5×0.5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More generally, for some sequence,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accent1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, we have a Binomial distribution where we observed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heads and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tails:</a:t>
                </a:r>
              </a:p>
              <a:p>
                <a:pPr lvl="1"/>
                <a:endParaRPr lang="en-US" dirty="0"/>
              </a:p>
              <a:p>
                <a:pPr marL="457200" lvl="1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</m:d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(1−</m:t>
                        </m:r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2637" y="2915289"/>
                <a:ext cx="11559363" cy="3724050"/>
              </a:xfrm>
              <a:blipFill>
                <a:blip r:embed="rId2"/>
                <a:stretch>
                  <a:fillRect l="-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196902" y="1972364"/>
                <a:ext cx="758182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sz="2800" i="0">
                              <a:latin typeface="Cambria Math" charset="0"/>
                            </a:rPr>
                            <m:t>|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𝐻𝐻𝐻</m:t>
                          </m:r>
                        </m:e>
                      </m:d>
                      <m:r>
                        <a:rPr lang="en-GB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𝐻𝐻𝐻</m:t>
                          </m:r>
                        </m:e>
                        <m:e>
                          <m:r>
                            <a:rPr lang="en-GB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</m:d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280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GB" sz="28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GB" sz="28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902" y="1972364"/>
                <a:ext cx="7581825" cy="523220"/>
              </a:xfrm>
              <a:prstGeom prst="rect">
                <a:avLst/>
              </a:prstGeom>
              <a:blipFill>
                <a:blip r:embed="rId3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123905" y="1910334"/>
            <a:ext cx="27755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Apply Bayes’ rule: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35010" y="3421087"/>
                <a:ext cx="37569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(assume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r>
                      <a:rPr lang="en-GB" sz="28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lang="en-GB" sz="28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 is flat)**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010" y="3421087"/>
                <a:ext cx="3756990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3409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305346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30681" y="4033487"/>
            <a:ext cx="4977423" cy="1746263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30681" y="2287225"/>
            <a:ext cx="4977423" cy="1509523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1372" y="2463827"/>
            <a:ext cx="48367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coinflip &lt;- function(p, N, n){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P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p^n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* (1-p)^(N-n) * 1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return(P)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L=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lapply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(0,1,0.001),coinflip, 3, 3)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plot(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(0,1,0.001),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unlist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(L),type="l")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161" y="2145774"/>
            <a:ext cx="6618839" cy="4001026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6284185" y="2524633"/>
            <a:ext cx="53080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432067" y="6008100"/>
                <a:ext cx="368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067" y="6008100"/>
                <a:ext cx="368627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16200000">
                <a:off x="5137582" y="3746396"/>
                <a:ext cx="7092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37582" y="3746396"/>
                <a:ext cx="709297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44287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30681" y="4033487"/>
            <a:ext cx="4977423" cy="1746263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30681" y="2287225"/>
            <a:ext cx="4977423" cy="1509523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1372" y="2463827"/>
            <a:ext cx="48367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coinflip &lt;- function(p, N, n){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P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p^n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* (1-p)^(N-n) * 1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return(P)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L=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lapply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(0,1,0.001),coinflip, 3, 3)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plot(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(0,1,0.001),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unlist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(L),type="l")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161" y="2145774"/>
            <a:ext cx="6618839" cy="4001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96" y="1872975"/>
            <a:ext cx="1181704" cy="118170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9100" y="6238731"/>
            <a:ext cx="793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likely parameter value: </a:t>
            </a:r>
            <a:r>
              <a:rPr lang="en-US" dirty="0">
                <a:solidFill>
                  <a:schemeClr val="accent1"/>
                </a:solidFill>
              </a:rPr>
              <a:t>Maximum likelihood or maximum a posteriori (MAP)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432067" y="6008100"/>
                <a:ext cx="368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067" y="6008100"/>
                <a:ext cx="368627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16200000">
                <a:off x="5137582" y="3746396"/>
                <a:ext cx="7092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37582" y="3746396"/>
                <a:ext cx="709297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284185" y="2524633"/>
            <a:ext cx="53080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44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30681" y="4033487"/>
            <a:ext cx="4977423" cy="1746263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30681" y="2287225"/>
            <a:ext cx="4977423" cy="1509523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1372" y="2463827"/>
            <a:ext cx="48367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coinflip &lt;- function(p, N, n){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P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p^n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* (1-p)^(N-n) * 1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return(P)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L=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lapply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(0,1,0.001),coinflip, 3, 3)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plot(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(0,1,0.001),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unlist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(L),type="l")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161" y="2145774"/>
            <a:ext cx="6618839" cy="4001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96" y="1872975"/>
            <a:ext cx="1181704" cy="118170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005104" y="6448216"/>
            <a:ext cx="2465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0865989" y="6425731"/>
            <a:ext cx="65352" cy="571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1372" y="6240735"/>
            <a:ext cx="6292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we have a distribution: what are the 95% confidence intervals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432067" y="6008100"/>
                <a:ext cx="368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067" y="6008100"/>
                <a:ext cx="368627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16200000">
                <a:off x="5137582" y="3746396"/>
                <a:ext cx="7092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37582" y="3746396"/>
                <a:ext cx="709297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284185" y="2524633"/>
            <a:ext cx="53080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9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2637" y="4564906"/>
                <a:ext cx="11559363" cy="1130028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Okay</a:t>
                </a:r>
                <a:r>
                  <a:rPr lang="en-US" dirty="0"/>
                  <a:t>, now let’s try setting doing something sensible 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r>
                      <a:rPr lang="en-GB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lang="en-GB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2637" y="4564906"/>
                <a:ext cx="11559363" cy="1130028"/>
              </a:xfrm>
              <a:blipFill rotWithShape="0">
                <a:blip r:embed="rId2"/>
                <a:stretch>
                  <a:fillRect l="-949" t="-9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08317" y="3250263"/>
                <a:ext cx="758182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sz="2800" i="0">
                              <a:latin typeface="Cambria Math" charset="0"/>
                            </a:rPr>
                            <m:t>|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𝐻𝐻𝐻</m:t>
                          </m:r>
                        </m:e>
                      </m:d>
                      <m:r>
                        <a:rPr lang="en-GB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𝐻𝐻𝐻</m:t>
                          </m:r>
                        </m:e>
                        <m:e>
                          <m:r>
                            <a:rPr lang="en-GB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</m:d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280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GB" sz="28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GB" sz="28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317" y="3250263"/>
                <a:ext cx="7581825" cy="52322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076588" y="3250263"/>
            <a:ext cx="1863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Bayes’ rule: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32637" y="2052503"/>
            <a:ext cx="11559363" cy="1130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Okay we’ve been a little bit naughty with our prior distribution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252748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4663" y="1458753"/>
            <a:ext cx="39889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Need to think of how we set our prior belief. 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16175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70" y="1690688"/>
            <a:ext cx="5688434" cy="4552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64663" y="1458753"/>
                <a:ext cx="3988904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Need to think of how we set our prior belief. 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Well we know already that </a:t>
                </a:r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</m:oMath>
                </a14:m>
                <a:r>
                  <a:rPr lang="en-US" sz="2000" dirty="0"/>
                  <a:t> must lie between 0 and 1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/>
                  <a:t>Beta distribution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3" y="1458753"/>
                <a:ext cx="3988904" cy="2554545"/>
              </a:xfrm>
              <a:prstGeom prst="rect">
                <a:avLst/>
              </a:prstGeom>
              <a:blipFill>
                <a:blip r:embed="rId3"/>
                <a:stretch>
                  <a:fillRect l="-949"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378205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70" y="1690688"/>
            <a:ext cx="5688434" cy="4552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64663" y="1458753"/>
                <a:ext cx="3988904" cy="4708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Need to think of how we set our prior belief. 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Well we know already that </a:t>
                </a:r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</m:oMath>
                </a14:m>
                <a:r>
                  <a:rPr lang="en-US" sz="2000" dirty="0"/>
                  <a:t> must lie between 0 and 1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/>
                  <a:t>Beta distribution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No reason to expect a biased coin ahead of time (most coins I’ve looked at seem unbiased) so maybe set the </a:t>
                </a:r>
                <a:r>
                  <a:rPr lang="en-US" sz="2000" i="1" dirty="0"/>
                  <a:t>hyperparameters</a:t>
                </a:r>
                <a:r>
                  <a:rPr lang="en-US" sz="2000" dirty="0"/>
                  <a:t> to </a:t>
                </a:r>
                <a:r>
                  <a:rPr lang="en-US" sz="2000" dirty="0" err="1"/>
                  <a:t>favour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</m:oMath>
                </a14:m>
                <a:r>
                  <a:rPr lang="en-US" sz="2000" dirty="0"/>
                  <a:t> being close to 0.5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000" i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𝐵𝑒𝑡𝑎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=2,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=2)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3" y="1458753"/>
                <a:ext cx="3988904" cy="4708981"/>
              </a:xfrm>
              <a:prstGeom prst="rect">
                <a:avLst/>
              </a:prstGeom>
              <a:blipFill>
                <a:blip r:embed="rId3"/>
                <a:stretch>
                  <a:fillRect l="-949" t="-538" r="-1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385557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30681" y="4444953"/>
            <a:ext cx="5627090" cy="1746263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30681" y="2287225"/>
            <a:ext cx="5627090" cy="1972342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45171"/>
            <a:ext cx="5541772" cy="34287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1372" y="2463827"/>
            <a:ext cx="52939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coinflip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&lt;- function(p, N, n){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P &lt;-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p^n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* (1-p)^(N-n)</a:t>
            </a:r>
            <a:r>
              <a:rPr lang="da-DK" sz="1600" dirty="0">
                <a:latin typeface="Courier New" charset="0"/>
                <a:ea typeface="Courier New" charset="0"/>
                <a:cs typeface="Courier New" charset="0"/>
              </a:rPr>
              <a:t> * </a:t>
            </a:r>
          </a:p>
          <a:p>
            <a:r>
              <a:rPr lang="da-DK" sz="1600" dirty="0">
                <a:latin typeface="Courier New" charset="0"/>
                <a:ea typeface="Courier New" charset="0"/>
                <a:cs typeface="Courier New" charset="0"/>
              </a:rPr>
              <a:t>           	</a:t>
            </a:r>
            <a:r>
              <a:rPr lang="da-DK" sz="1600" dirty="0" err="1">
                <a:latin typeface="Courier New" charset="0"/>
                <a:ea typeface="Courier New" charset="0"/>
                <a:cs typeface="Courier New" charset="0"/>
              </a:rPr>
              <a:t>dbeta</a:t>
            </a:r>
            <a:r>
              <a:rPr lang="da-DK" sz="1600" dirty="0">
                <a:latin typeface="Courier New" charset="0"/>
                <a:ea typeface="Courier New" charset="0"/>
                <a:cs typeface="Courier New" charset="0"/>
              </a:rPr>
              <a:t>(p, 2, 2, </a:t>
            </a:r>
            <a:r>
              <a:rPr lang="da-DK" sz="1600" dirty="0" err="1">
                <a:latin typeface="Courier New" charset="0"/>
                <a:ea typeface="Courier New" charset="0"/>
                <a:cs typeface="Courier New" charset="0"/>
              </a:rPr>
              <a:t>ncp</a:t>
            </a:r>
            <a:r>
              <a:rPr lang="da-DK" sz="1600" dirty="0">
                <a:latin typeface="Courier New" charset="0"/>
                <a:ea typeface="Courier New" charset="0"/>
                <a:cs typeface="Courier New" charset="0"/>
              </a:rPr>
              <a:t> = 0, log = FALSE)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return(P)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371372" y="48350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L=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lapply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(0,1,0.001),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coinflip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3, 3)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plot(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(0,1,0.001),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unlist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(L),type="l")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738886" y="6191216"/>
            <a:ext cx="221076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9986314" y="6162647"/>
            <a:ext cx="65352" cy="571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31965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Supervised learning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6919" y="1693633"/>
            <a:ext cx="37493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Regression</a:t>
            </a:r>
            <a:endParaRPr lang="en-US" sz="3200" b="1" dirty="0"/>
          </a:p>
          <a:p>
            <a:endParaRPr lang="en-US" sz="1600" dirty="0"/>
          </a:p>
          <a:p>
            <a:r>
              <a:rPr lang="en-US" sz="1600" dirty="0"/>
              <a:t>What is the relationship between dinosaur height, length and weight? Can we predict weight for a new specimen of a given size?</a:t>
            </a:r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  <a:p>
            <a:r>
              <a:rPr lang="en-US" sz="2400" b="1" dirty="0"/>
              <a:t>Classification</a:t>
            </a:r>
            <a:endParaRPr lang="en-US" sz="3200" b="1" dirty="0"/>
          </a:p>
          <a:p>
            <a:endParaRPr lang="en-US" sz="1600" dirty="0"/>
          </a:p>
          <a:p>
            <a:r>
              <a:rPr lang="en-US" sz="1600" dirty="0"/>
              <a:t>Is there a relationship between a dinosaurs size and its (sub)order? Can we predict the  the dinosaurs order given just measurement of its size?</a:t>
            </a:r>
          </a:p>
          <a:p>
            <a:endParaRPr lang="en-US" sz="1600" dirty="0"/>
          </a:p>
          <a:p>
            <a:r>
              <a:rPr lang="en-US" sz="1600" b="1" dirty="0"/>
              <a:t>Feature selection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Reduce the number of parameters in the dataset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405" y="1606410"/>
            <a:ext cx="3593230" cy="30667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8435899" y="1538365"/>
            <a:ext cx="3685078" cy="34823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49" y="4473522"/>
            <a:ext cx="1754175" cy="912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461" y="4630582"/>
            <a:ext cx="2286000" cy="8874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19" y="5128220"/>
            <a:ext cx="1915855" cy="124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2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2264" y="1720840"/>
            <a:ext cx="505276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Seems a little like we’re telling it the answer before hand!</a:t>
            </a:r>
          </a:p>
          <a:p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What happens when we have </a:t>
            </a:r>
            <a:r>
              <a:rPr lang="en-US" sz="2400" i="1" dirty="0"/>
              <a:t>many</a:t>
            </a:r>
            <a:r>
              <a:rPr lang="en-US" sz="2400" dirty="0"/>
              <a:t> observations from a biased coin?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295 heads from 300 observations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Keep the same prior (no bias)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If you make exceptional claims you should have exceptional evidence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244" y="2545286"/>
            <a:ext cx="5816950" cy="354031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1310108" y="6191216"/>
            <a:ext cx="12757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1351268" y="6162647"/>
            <a:ext cx="65352" cy="571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8596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14" y="3302698"/>
            <a:ext cx="5209005" cy="1538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855816" y="2287036"/>
                <a:ext cx="9196498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 us assume now we have some observation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charset="0"/>
                      </a:rPr>
                      <m:t>𝒙</m:t>
                    </m:r>
                    <m:r>
                      <a:rPr lang="en-GB" sz="24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GB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b="0" dirty="0"/>
              </a:p>
              <a:p>
                <a:endParaRPr lang="en-GB" dirty="0"/>
              </a:p>
              <a:p>
                <a:endParaRPr lang="en-GB" b="0" dirty="0"/>
              </a:p>
              <a:p>
                <a:endParaRPr lang="en-GB" dirty="0"/>
              </a:p>
              <a:p>
                <a:endParaRPr lang="en-GB" b="0" dirty="0"/>
              </a:p>
              <a:p>
                <a:endParaRPr lang="en-GB" b="0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816" y="2287036"/>
                <a:ext cx="9196498" cy="2123658"/>
              </a:xfrm>
              <a:prstGeom prst="rect">
                <a:avLst/>
              </a:prstGeom>
              <a:blipFill rotWithShape="0">
                <a:blip r:embed="rId4"/>
                <a:stretch>
                  <a:fillRect l="-994" t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2157302" y="5334023"/>
            <a:ext cx="919649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How do we model this?</a:t>
            </a:r>
            <a:endParaRPr lang="en-GB" sz="2400" b="0" dirty="0"/>
          </a:p>
          <a:p>
            <a:endParaRPr lang="en-GB" dirty="0"/>
          </a:p>
          <a:p>
            <a:endParaRPr lang="en-GB" b="0" dirty="0"/>
          </a:p>
          <a:p>
            <a:endParaRPr lang="en-GB" dirty="0"/>
          </a:p>
          <a:p>
            <a:endParaRPr lang="en-GB" b="0" dirty="0"/>
          </a:p>
          <a:p>
            <a:endParaRPr lang="en-GB" b="0" dirty="0"/>
          </a:p>
          <a:p>
            <a:r>
              <a:rPr lang="en-US" dirty="0"/>
              <a:t>. 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237772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14" y="3302698"/>
            <a:ext cx="5209005" cy="1538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855816" y="2287036"/>
                <a:ext cx="9196498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 us assume now we have some observation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charset="0"/>
                      </a:rPr>
                      <m:t>𝒙</m:t>
                    </m:r>
                    <m:r>
                      <a:rPr lang="en-GB" sz="24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GB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b="0" dirty="0"/>
              </a:p>
              <a:p>
                <a:endParaRPr lang="en-GB" dirty="0"/>
              </a:p>
              <a:p>
                <a:endParaRPr lang="en-GB" b="0" dirty="0"/>
              </a:p>
              <a:p>
                <a:endParaRPr lang="en-GB" dirty="0"/>
              </a:p>
              <a:p>
                <a:endParaRPr lang="en-GB" b="0" dirty="0"/>
              </a:p>
              <a:p>
                <a:endParaRPr lang="en-GB" b="0" dirty="0"/>
              </a:p>
              <a:p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816" y="2287036"/>
                <a:ext cx="9196498" cy="2123658"/>
              </a:xfrm>
              <a:prstGeom prst="rect">
                <a:avLst/>
              </a:prstGeom>
              <a:blipFill rotWithShape="0">
                <a:blip r:embed="rId4"/>
                <a:stretch>
                  <a:fillRect l="-994" t="-2292" b="-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2157302" y="5334023"/>
            <a:ext cx="91964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How do we model this? Looks continuous …</a:t>
            </a:r>
            <a:endParaRPr lang="en-GB" sz="2400" b="0" dirty="0"/>
          </a:p>
          <a:p>
            <a:endParaRPr lang="en-GB" b="0" dirty="0"/>
          </a:p>
          <a:p>
            <a:r>
              <a:rPr lang="en-US" dirty="0"/>
              <a:t>.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12868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88" y="2110707"/>
            <a:ext cx="7430547" cy="47472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0707"/>
            <a:ext cx="3644812" cy="439124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168671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1557"/>
            <a:ext cx="5209005" cy="1538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0910" y="4650198"/>
                <a:ext cx="6063583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r>
                        <a:rPr lang="en-US" i="1" smtClean="0"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√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GB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GB" b="0" i="0" smtClean="0">
                          <a:latin typeface="Cambria Math" charset="0"/>
                        </a:rPr>
                        <m:t>exp</m:t>
                      </m:r>
                      <m:r>
                        <a:rPr lang="en-GB" b="0" i="1" smtClean="0">
                          <a:latin typeface="Cambria Math" charset="0"/>
                        </a:rPr>
                        <m:t>⁡(</m:t>
                      </m:r>
                      <m:sSup>
                        <m:sSup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charset="0"/>
                        </a:rPr>
                        <m:t>/(2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sSup>
                        <m:sSup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10" y="4650198"/>
                <a:ext cx="6063583" cy="7146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63120" y="1787876"/>
                <a:ext cx="5280479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Let us assume now we have some observation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𝒙</m:t>
                    </m:r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endParaRPr lang="en-GB" b="0" dirty="0"/>
              </a:p>
              <a:p>
                <a:endParaRPr lang="en-GB" dirty="0"/>
              </a:p>
              <a:p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We </a:t>
                </a:r>
                <a:r>
                  <a:rPr lang="en-US" i="1" dirty="0"/>
                  <a:t>think</a:t>
                </a:r>
                <a:r>
                  <a:rPr lang="en-US" dirty="0"/>
                  <a:t> it could be drawn from a Gaussian distribution: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0" y="1787876"/>
                <a:ext cx="5280479" cy="2585323"/>
              </a:xfrm>
              <a:prstGeom prst="rect">
                <a:avLst/>
              </a:prstGeom>
              <a:blipFill rotWithShape="0">
                <a:blip r:embed="rId5"/>
                <a:stretch>
                  <a:fillRect l="-1039" t="-117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10910" y="5813324"/>
                <a:ext cx="2355004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charset="0"/>
                            </a:rPr>
                            <m:t>𝒙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GB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10" y="5813324"/>
                <a:ext cx="2355004" cy="7630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701770" y="53648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Likelihood: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196517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1557"/>
            <a:ext cx="5209005" cy="1538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63120" y="1787876"/>
                <a:ext cx="5280479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Let us assume now we have some observation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𝒙</m:t>
                    </m:r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endParaRPr lang="en-GB" b="0" dirty="0"/>
              </a:p>
              <a:p>
                <a:endParaRPr lang="en-GB" dirty="0"/>
              </a:p>
              <a:p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We </a:t>
                </a:r>
                <a:r>
                  <a:rPr lang="en-US" i="1" dirty="0"/>
                  <a:t>think</a:t>
                </a:r>
                <a:r>
                  <a:rPr lang="en-US" dirty="0"/>
                  <a:t> it could be drawn from a Gaussian distribution: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0" y="1787876"/>
                <a:ext cx="5280479" cy="2585323"/>
              </a:xfrm>
              <a:prstGeom prst="rect">
                <a:avLst/>
              </a:prstGeom>
              <a:blipFill rotWithShape="0">
                <a:blip r:embed="rId4"/>
                <a:stretch>
                  <a:fillRect l="-1039" t="-117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6726701" y="3709373"/>
            <a:ext cx="5319523" cy="2889135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726702" y="1536645"/>
            <a:ext cx="5319523" cy="1972342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0910" y="4650198"/>
                <a:ext cx="6063583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r>
                        <a:rPr lang="en-US" i="1" smtClean="0"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√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GB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GB" b="0" i="0" smtClean="0">
                          <a:latin typeface="Cambria Math" charset="0"/>
                        </a:rPr>
                        <m:t>exp</m:t>
                      </m:r>
                      <m:r>
                        <a:rPr lang="en-GB" b="0" i="1" smtClean="0">
                          <a:latin typeface="Cambria Math" charset="0"/>
                        </a:rPr>
                        <m:t>⁡(</m:t>
                      </m:r>
                      <m:sSup>
                        <m:sSup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charset="0"/>
                        </a:rPr>
                        <m:t>/(2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sSup>
                        <m:sSup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10" y="4650198"/>
                <a:ext cx="6063583" cy="7146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7137518" y="1678049"/>
            <a:ext cx="49087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gaussiandist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function(x, mu, sigma){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 &lt;- prod((1/(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(2*pi*sigma^2))) *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exp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(-(x-mu)^2 / (2*sigma^2)))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return(L)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10910" y="5813324"/>
                <a:ext cx="2355004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charset="0"/>
                            </a:rPr>
                            <m:t>𝒙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GB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10" y="5813324"/>
                <a:ext cx="2355004" cy="7630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137518" y="3736187"/>
            <a:ext cx="49087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mu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(-5,5,0.001)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sigma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(0.001,1.5,0.001)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L&lt;-matrix(0,length(mu),length(sigma))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for 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in 1:length(mu)) {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for (j in 1:length(sigma)) {  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i,j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gaussiandist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xobs,mu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],sigma[j])  }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1770" y="53648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Likelihood: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204222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6726702" y="1536645"/>
            <a:ext cx="5319523" cy="1972342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726701" y="3709373"/>
            <a:ext cx="5319523" cy="2889135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137518" y="1678049"/>
            <a:ext cx="49087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gaussiandist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function(x, mu, sigma){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 &lt;- prod((1/(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(2*pi*sigma^2))) *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exp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(-(x-mu)^2 / (2*sigma^2)))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return(L)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37518" y="3736187"/>
            <a:ext cx="49087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mu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(-5,5,0.001)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sigma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(0.001,1.5,0.001)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L&lt;-matrix(0,length(mu),length(sigma))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for 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in 1:length(mu)) {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for (j in 1:length(sigma)) {  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i,j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gaussiandist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xobs,mu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],sigma[j])  }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9458"/>
            <a:ext cx="4389899" cy="3559378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231716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657111" y="3079963"/>
            <a:ext cx="109259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Actually … a friend of mine just took a look at the data and said whoever told me it was Gaussian is talking rubbish. 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861" y="4370103"/>
            <a:ext cx="5209005" cy="153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7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337" y="73954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00" y="1555877"/>
            <a:ext cx="6411756" cy="480881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248778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69780" y="3892522"/>
            <a:ext cx="5319523" cy="1871377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69780" y="4089546"/>
            <a:ext cx="53499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gammadist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function(x, k, theta){ 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 &lt;- prod((1/(gamma(k)*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theta^k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))x^(k-1)*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exp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(-x/theta)) 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return(L)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269780" y="2731737"/>
                <a:ext cx="5745739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charset="0"/>
                            </a:rPr>
                            <m:t>𝒙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latin typeface="Cambria Math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GB" i="1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GB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GB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GB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GB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GB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GB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exp</m:t>
                          </m:r>
                          <m:r>
                            <a:rPr lang="en-GB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⁡(−</m:t>
                          </m:r>
                          <m:r>
                            <a:rPr lang="en-GB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/</m:t>
                          </m:r>
                          <m:r>
                            <a:rPr lang="en-GB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80" y="2731737"/>
                <a:ext cx="5745739" cy="7630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862264" y="2225209"/>
            <a:ext cx="9922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Okay, let’s try a different model. Let us assume a gamma distribution: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15"/>
          <a:stretch/>
        </p:blipFill>
        <p:spPr>
          <a:xfrm>
            <a:off x="8190433" y="2093656"/>
            <a:ext cx="3740534" cy="3797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337" y="73954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53659" y="-1397319"/>
                <a:ext cx="5342232" cy="10049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sz="2800" i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GB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GB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</m:d>
                      <m:r>
                        <a:rPr lang="en-US" sz="280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𝒟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GB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GB" sz="280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</m:d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GB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GB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GB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GB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59" y="-1397319"/>
                <a:ext cx="5342232" cy="10049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364384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979627" y="3439215"/>
                <a:ext cx="10575234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500" smtClean="0"/>
                  <a:t>Goal </a:t>
                </a:r>
                <a:r>
                  <a:rPr lang="en-US" sz="2500" dirty="0"/>
                  <a:t>is to learn a function that maps from </a:t>
                </a:r>
                <a14:m>
                  <m:oMath xmlns:m="http://schemas.openxmlformats.org/officeDocument/2006/math">
                    <m:r>
                      <a:rPr lang="en-GB" sz="2500" b="1" i="1" smtClean="0">
                        <a:latin typeface="Cambria Math" charset="0"/>
                      </a:rPr>
                      <m:t>𝑿</m:t>
                    </m:r>
                  </m:oMath>
                </a14:m>
                <a:r>
                  <a:rPr lang="en-US" sz="2500" dirty="0"/>
                  <a:t> to </a:t>
                </a:r>
                <a14:m>
                  <m:oMath xmlns:m="http://schemas.openxmlformats.org/officeDocument/2006/math">
                    <m:r>
                      <a:rPr lang="en-GB" sz="2500" b="1" i="1">
                        <a:latin typeface="Cambria Math" charset="0"/>
                      </a:rPr>
                      <m:t>𝒚</m:t>
                    </m:r>
                  </m:oMath>
                </a14:m>
                <a:r>
                  <a:rPr lang="en-US" sz="2500" dirty="0"/>
                  <a:t> </a:t>
                </a:r>
                <a:r>
                  <a:rPr lang="en-US" sz="2500" u="sng" dirty="0"/>
                  <a:t>and</a:t>
                </a:r>
                <a:r>
                  <a:rPr lang="en-US" sz="2500" dirty="0"/>
                  <a:t> predict the values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GB" sz="2500" b="1" i="1" smtClean="0">
                            <a:latin typeface="Cambria Math" charset="0"/>
                          </a:rPr>
                          <m:t>𝒚</m:t>
                        </m:r>
                      </m:e>
                      <m:sup>
                        <m:r>
                          <a:rPr lang="en-GB" sz="2500" b="1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GB" sz="25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500" dirty="0"/>
                  <a:t> at new locations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1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GB" sz="2500" b="1" i="1" smtClean="0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a:rPr lang="en-GB" sz="2500" b="1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500" dirty="0"/>
                  <a:t> </a:t>
                </a:r>
                <a:r>
                  <a:rPr lang="en-US" sz="2500" u="sng" dirty="0"/>
                  <a:t>and</a:t>
                </a:r>
                <a:r>
                  <a:rPr lang="en-US" sz="2500" dirty="0"/>
                  <a:t> quantify our confidence in those predictions</a:t>
                </a:r>
                <a:endParaRPr lang="en-US" sz="2500" u="sng" dirty="0"/>
              </a:p>
              <a:p>
                <a:pPr marL="457200" indent="-457200">
                  <a:buFont typeface="Arial" charset="0"/>
                  <a:buChar char="•"/>
                </a:pPr>
                <a:endParaRPr lang="en-US" sz="2500" dirty="0"/>
              </a:p>
              <a:p>
                <a:pPr marL="914400" lvl="1" indent="-457200">
                  <a:buFont typeface="Arial" charset="0"/>
                  <a:buChar char="•"/>
                </a:pPr>
                <a:endParaRPr lang="en-US" sz="2500" dirty="0"/>
              </a:p>
              <a:p>
                <a:pPr marL="742950" lvl="1" indent="-285750">
                  <a:buFont typeface="Arial" charset="0"/>
                  <a:buChar char="•"/>
                </a:pPr>
                <a:endParaRPr lang="en-US" sz="1600" b="1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627" y="3439215"/>
                <a:ext cx="10575234" cy="1877437"/>
              </a:xfrm>
              <a:prstGeom prst="rect">
                <a:avLst/>
              </a:prstGeom>
              <a:blipFill rotWithShape="0">
                <a:blip r:embed="rId3"/>
                <a:stretch>
                  <a:fillRect l="-865" t="-26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73156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978545" y="3051563"/>
                <a:ext cx="8283037" cy="1526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4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sz="4400" i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4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GB" sz="4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GB" sz="4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</m:d>
                      <m:r>
                        <a:rPr lang="en-US" sz="440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4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4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𝒟</m:t>
                              </m:r>
                            </m:e>
                            <m:e>
                              <m:r>
                                <a:rPr lang="en-US" sz="4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GB" sz="4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GB" sz="440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</m:d>
                          <m:r>
                            <a:rPr lang="en-US" sz="4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z="44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GB" sz="44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4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GB" sz="4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4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GB" sz="4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GB" sz="4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GB" sz="4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545" y="3051563"/>
                <a:ext cx="8283037" cy="15265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792018" y="5363456"/>
                <a:ext cx="5017912" cy="106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  <m:e>
                          <m:r>
                            <a:rPr lang="en-GB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nary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240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018" y="5363456"/>
                <a:ext cx="5017912" cy="10609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51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6464271" y="3674253"/>
            <a:ext cx="4411436" cy="1871377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054450" y="3674254"/>
            <a:ext cx="4411436" cy="1871377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80342" y="1422708"/>
                <a:ext cx="17016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𝒟</m:t>
                      </m:r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342" y="1422708"/>
                <a:ext cx="170162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313803" y="1422708"/>
                <a:ext cx="17098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𝒟</m:t>
                      </m:r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803" y="1422708"/>
                <a:ext cx="170989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337992" y="2490081"/>
                <a:ext cx="2659895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nary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992" y="2490081"/>
                <a:ext cx="2659895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1355444" y="3871279"/>
            <a:ext cx="41104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I1&lt;-matrix(0,length(mu),1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for 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in 1:length(mu)) {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I1[i,1]&lt;-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trapz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(sigma,L1[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,])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intGauss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trapz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(mu,I1)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0"/>
          <a:stretch/>
        </p:blipFill>
        <p:spPr>
          <a:xfrm>
            <a:off x="2579992" y="1906552"/>
            <a:ext cx="1502319" cy="16213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41"/>
          <a:stretch/>
        </p:blipFill>
        <p:spPr>
          <a:xfrm>
            <a:off x="7248035" y="1906552"/>
            <a:ext cx="1775660" cy="17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72818" y="387127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I2&lt;-matrix(0,length(k),1)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for 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in 1:length(k)) {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I2[i,1]&lt;-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trapz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theta,L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,])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intGamma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trapz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(k,I2)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41682" y="5640734"/>
                <a:ext cx="4402744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nary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7.583745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−05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82" y="5640734"/>
                <a:ext cx="4402744" cy="8188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02999" y="5675454"/>
                <a:ext cx="4397421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nary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</a:rPr>
                        <m:t>2.166697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</a:rPr>
                        <m:t>e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</a:rPr>
                        <m:t>−06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99" y="5675454"/>
                <a:ext cx="4397421" cy="81881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146829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6464271" y="3674253"/>
            <a:ext cx="4411436" cy="1871377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054450" y="3674254"/>
            <a:ext cx="4411436" cy="1871377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80342" y="1422708"/>
                <a:ext cx="17016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𝒟</m:t>
                      </m:r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342" y="1422708"/>
                <a:ext cx="170162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313803" y="1422708"/>
                <a:ext cx="17098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𝒟</m:t>
                      </m:r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803" y="1422708"/>
                <a:ext cx="170989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337992" y="2490081"/>
                <a:ext cx="2659895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nary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992" y="2490081"/>
                <a:ext cx="2659895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1355444" y="3871279"/>
            <a:ext cx="41104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I1&lt;-matrix(0,length(mu),1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for 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in 1:length(mu)) {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I1[i,1]&lt;-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trapz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(sigma,L1[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,])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intGauss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trapz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(mu,I1)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0"/>
          <a:stretch/>
        </p:blipFill>
        <p:spPr>
          <a:xfrm>
            <a:off x="2579992" y="1906552"/>
            <a:ext cx="1502319" cy="16213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41"/>
          <a:stretch/>
        </p:blipFill>
        <p:spPr>
          <a:xfrm>
            <a:off x="7248035" y="1906552"/>
            <a:ext cx="1775660" cy="17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72818" y="387127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I2&lt;-matrix(0,length(k),1)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for 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in 1:length(k)) {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I2[i,1]&lt;-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trapz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theta,L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,])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intGamma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trapz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(k,I2)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41682" y="5640734"/>
                <a:ext cx="4402744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nary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7.583745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−05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82" y="5640734"/>
                <a:ext cx="4402744" cy="8188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02999" y="5675454"/>
                <a:ext cx="4397421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nary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</a:rPr>
                        <m:t>2.166697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</a:rPr>
                        <m:t>e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</a:rPr>
                        <m:t>−06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99" y="5675454"/>
                <a:ext cx="4397421" cy="81881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740894" y="6332646"/>
            <a:ext cx="5285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xobs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rgamma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(10, shape=1, rate = 1)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217456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44589" y="2139601"/>
            <a:ext cx="54338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So what?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24F8129D-4CF7-D949-B74F-DD0F01A624D8}"/>
                  </a:ext>
                </a:extLst>
              </p:cNvPr>
              <p:cNvSpPr/>
              <p:nvPr/>
            </p:nvSpPr>
            <p:spPr>
              <a:xfrm>
                <a:off x="2107133" y="5299312"/>
                <a:ext cx="20603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charset="0"/>
                        </a:rPr>
                        <m:t>𝒚</m:t>
                      </m:r>
                      <m:r>
                        <a:rPr lang="en-GB" sz="280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𝑚</m:t>
                      </m:r>
                      <m:r>
                        <a:rPr lang="en-GB" sz="2800" b="1" i="1" smtClean="0">
                          <a:latin typeface="Cambria Math" charset="0"/>
                        </a:rPr>
                        <m:t>𝒙</m:t>
                      </m:r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4F8129D-4CF7-D949-B74F-DD0F01A62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133" y="5299312"/>
                <a:ext cx="2060372" cy="523220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1C9DD7AC-C308-9749-BDA7-6B64F291510D}"/>
                  </a:ext>
                </a:extLst>
              </p:cNvPr>
              <p:cNvSpPr/>
              <p:nvPr/>
            </p:nvSpPr>
            <p:spPr>
              <a:xfrm>
                <a:off x="6403043" y="5286229"/>
                <a:ext cx="34926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charset="0"/>
                        </a:rPr>
                        <m:t>𝒚</m:t>
                      </m:r>
                      <m:r>
                        <a:rPr lang="en-GB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1" i="1" smtClean="0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2800" b="1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1" i="1">
                          <a:latin typeface="Cambria Math" charset="0"/>
                        </a:rPr>
                        <m:t>𝒙</m:t>
                      </m:r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C9DD7AC-C308-9749-BDA7-6B64F29151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043" y="5286229"/>
                <a:ext cx="3492623" cy="523220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DDADC95-053E-D042-B0DF-F18A0D038A92}"/>
              </a:ext>
            </a:extLst>
          </p:cNvPr>
          <p:cNvSpPr txBox="1"/>
          <p:nvPr/>
        </p:nvSpPr>
        <p:spPr>
          <a:xfrm>
            <a:off x="3244395" y="3728303"/>
            <a:ext cx="533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we do regression in a probabilistic (Bayesian) way?</a:t>
            </a:r>
          </a:p>
        </p:txBody>
      </p:sp>
    </p:spTree>
    <p:extLst>
      <p:ext uri="{BB962C8B-B14F-4D97-AF65-F5344CB8AC3E}">
        <p14:creationId xmlns:p14="http://schemas.microsoft.com/office/powerpoint/2010/main" val="343799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80"/>
          <a:stretch/>
        </p:blipFill>
        <p:spPr>
          <a:xfrm>
            <a:off x="429287" y="1663675"/>
            <a:ext cx="5822551" cy="473345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(Bayesian) polynomial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58" t="10690" b="5416"/>
          <a:stretch/>
        </p:blipFill>
        <p:spPr>
          <a:xfrm>
            <a:off x="7527670" y="1663675"/>
            <a:ext cx="2913500" cy="241278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550684" y="4174545"/>
            <a:ext cx="5407401" cy="2052468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784599" y="4669381"/>
            <a:ext cx="54074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lmfit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&lt;- lm(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y~poly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x,degree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=2),           		 data)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simulate  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coef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(sim(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lmfit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paramsamp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&lt;- head(simulate,10)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19187" y="4219745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</p:spTree>
    <p:extLst>
      <p:ext uri="{BB962C8B-B14F-4D97-AF65-F5344CB8AC3E}">
        <p14:creationId xmlns:p14="http://schemas.microsoft.com/office/powerpoint/2010/main" val="183152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2" t="3304" r="5582" b="52559"/>
          <a:stretch/>
        </p:blipFill>
        <p:spPr>
          <a:xfrm>
            <a:off x="436296" y="1594233"/>
            <a:ext cx="8521967" cy="508605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Gaussian process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631784AB-5B43-D14C-BDC2-A5208A255F8A}"/>
                  </a:ext>
                </a:extLst>
              </p:cNvPr>
              <p:cNvSpPr/>
              <p:nvPr/>
            </p:nvSpPr>
            <p:spPr>
              <a:xfrm>
                <a:off x="5344358" y="1611368"/>
                <a:ext cx="29506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charset="0"/>
                        </a:rPr>
                        <m:t>𝒚</m:t>
                      </m:r>
                      <m:r>
                        <a:rPr lang="en-GB" sz="2800" i="1">
                          <a:latin typeface="Cambria Math" charset="0"/>
                        </a:rPr>
                        <m:t>=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1" i="1">
                          <a:latin typeface="Cambria Math" charset="0"/>
                        </a:rPr>
                        <m:t>𝒙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31784AB-5B43-D14C-BDC2-A5208A255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358" y="1611368"/>
                <a:ext cx="295061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271641" y="2423561"/>
                <a:ext cx="758182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sz="2800" i="0">
                              <a:latin typeface="Cambria Math" charset="0"/>
                            </a:rPr>
                            <m:t>|</m:t>
                          </m:r>
                          <m:r>
                            <a:rPr lang="en-GB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</m:e>
                      </m:d>
                      <m:r>
                        <a:rPr lang="en-GB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2800" b="1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</m:e>
                        <m:e>
                          <m:r>
                            <a:rPr lang="en-GB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</m:d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GB" sz="2800" dirty="0" smtClean="0">
                  <a:solidFill>
                    <a:srgbClr val="FF0000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41" y="2423561"/>
                <a:ext cx="758182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235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0"/>
            <a:ext cx="4324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1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0"/>
            <a:ext cx="4324582" cy="685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6559827" y="3429000"/>
            <a:ext cx="2782956" cy="58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10" idx="1"/>
          </p:cNvCxnSpPr>
          <p:nvPr/>
        </p:nvCxnSpPr>
        <p:spPr>
          <a:xfrm flipH="1" flipV="1">
            <a:off x="6559827" y="2820692"/>
            <a:ext cx="2365512" cy="19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925339" y="2691704"/>
            <a:ext cx="326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like these</a:t>
            </a:r>
            <a:r>
              <a:rPr lang="en-US"/>
              <a:t>. </a:t>
            </a:r>
          </a:p>
          <a:p>
            <a:pPr algn="ctr"/>
            <a:r>
              <a:rPr lang="en-US" dirty="0"/>
              <a:t>Any way to put them together?</a:t>
            </a:r>
          </a:p>
        </p:txBody>
      </p:sp>
    </p:spTree>
    <p:extLst>
      <p:ext uri="{BB962C8B-B14F-4D97-AF65-F5344CB8AC3E}">
        <p14:creationId xmlns:p14="http://schemas.microsoft.com/office/powerpoint/2010/main" val="215215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0"/>
            <a:ext cx="4324582" cy="685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6559827" y="3429000"/>
            <a:ext cx="2782956" cy="58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10" idx="1"/>
          </p:cNvCxnSpPr>
          <p:nvPr/>
        </p:nvCxnSpPr>
        <p:spPr>
          <a:xfrm flipH="1" flipV="1">
            <a:off x="6559827" y="2820692"/>
            <a:ext cx="2365512" cy="19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925339" y="2691704"/>
            <a:ext cx="326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like these</a:t>
            </a:r>
            <a:r>
              <a:rPr lang="en-US"/>
              <a:t>. </a:t>
            </a:r>
          </a:p>
          <a:p>
            <a:pPr algn="ctr"/>
            <a:r>
              <a:rPr lang="en-US" dirty="0"/>
              <a:t>Any way to put them together?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1551552-6F0C-784E-9C55-6B9AD9B31AF2}"/>
              </a:ext>
            </a:extLst>
          </p:cNvPr>
          <p:cNvSpPr txBox="1"/>
          <p:nvPr/>
        </p:nvSpPr>
        <p:spPr>
          <a:xfrm>
            <a:off x="8744183" y="5579094"/>
            <a:ext cx="326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Gaussian process regression</a:t>
            </a:r>
          </a:p>
        </p:txBody>
      </p:sp>
    </p:spTree>
    <p:extLst>
      <p:ext uri="{BB962C8B-B14F-4D97-AF65-F5344CB8AC3E}">
        <p14:creationId xmlns:p14="http://schemas.microsoft.com/office/powerpoint/2010/main" val="158501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33"/>
          <a:stretch/>
        </p:blipFill>
        <p:spPr>
          <a:xfrm>
            <a:off x="3838132" y="996846"/>
            <a:ext cx="9144000" cy="3364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552" y="4621270"/>
            <a:ext cx="2034711" cy="20347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47" r="49901" b="3"/>
          <a:stretch/>
        </p:blipFill>
        <p:spPr>
          <a:xfrm>
            <a:off x="8410132" y="4621270"/>
            <a:ext cx="3427973" cy="22286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663" y="1510025"/>
            <a:ext cx="4460357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Use linear and nonlinear regression to analyse </a:t>
            </a:r>
            <a:r>
              <a:rPr lang="en-US" sz="2000" i="1" dirty="0"/>
              <a:t>Arabidopsis thaliana</a:t>
            </a:r>
            <a:r>
              <a:rPr lang="en-US" sz="2000" dirty="0"/>
              <a:t> gene expression </a:t>
            </a:r>
            <a:r>
              <a:rPr lang="en-US" sz="2000" dirty="0"/>
              <a:t>t</a:t>
            </a:r>
            <a:r>
              <a:rPr lang="en-US" sz="2000" dirty="0" smtClean="0"/>
              <a:t>ime series </a:t>
            </a:r>
            <a:r>
              <a:rPr lang="en-US" sz="2000" dirty="0"/>
              <a:t>data following inoculation with the necrotrophic fungus </a:t>
            </a:r>
            <a:r>
              <a:rPr lang="en-US" sz="2000" i="1" dirty="0"/>
              <a:t>Botrytis cinereal</a:t>
            </a:r>
          </a:p>
          <a:p>
            <a:pPr marL="457200" indent="-457200">
              <a:buFont typeface="Arial" charset="0"/>
              <a:buChar char="•"/>
            </a:pPr>
            <a:endParaRPr lang="en-US" sz="2000" i="1" dirty="0"/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(optional) Use marginal likelihood to distinguish different models 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2285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295"/>
            <a:ext cx="12192000" cy="328246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regression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0912" y="1670515"/>
            <a:ext cx="9151088" cy="34502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41804" y="5596195"/>
                <a:ext cx="20603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charset="0"/>
                        </a:rPr>
                        <m:t>𝒚</m:t>
                      </m:r>
                      <m:r>
                        <a:rPr lang="en-GB" sz="280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𝑚</m:t>
                      </m:r>
                      <m:r>
                        <a:rPr lang="en-GB" sz="2800" b="1" i="1" smtClean="0">
                          <a:latin typeface="Cambria Math" charset="0"/>
                        </a:rPr>
                        <m:t>𝒙</m:t>
                      </m:r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04" y="5596195"/>
                <a:ext cx="206037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3352" y="6097415"/>
                <a:ext cx="394575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Since we have observed </a:t>
                </a:r>
                <a14:m>
                  <m:oMath xmlns:m="http://schemas.openxmlformats.org/officeDocument/2006/math">
                    <m:r>
                      <a:rPr lang="en-GB" sz="2000" b="1" i="1" smtClean="0"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GB" sz="2000" b="1" i="1" smtClean="0">
                        <a:latin typeface="Cambria Math" charset="0"/>
                      </a:rPr>
                      <m:t>𝒚</m:t>
                    </m:r>
                  </m:oMath>
                </a14:m>
                <a:r>
                  <a:rPr lang="en-US" sz="2000" dirty="0"/>
                  <a:t> we aim to find values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θ</m:t>
                    </m:r>
                    <m:r>
                      <a:rPr lang="en-GB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GB" sz="2000" b="0" i="0" smtClean="0">
                        <a:latin typeface="Cambria Math" charset="0"/>
                      </a:rPr>
                      <m:t>(</m:t>
                    </m:r>
                    <m:r>
                      <a:rPr lang="en-GB" sz="2000" i="1">
                        <a:latin typeface="Cambria Math" charset="0"/>
                      </a:rPr>
                      <m:t>𝑚</m:t>
                    </m:r>
                    <m:r>
                      <a:rPr lang="en-GB" sz="2000" b="0" i="1" smtClean="0">
                        <a:latin typeface="Cambria Math" charset="0"/>
                      </a:rPr>
                      <m:t>,</m:t>
                    </m:r>
                    <m:r>
                      <a:rPr lang="en-GB" sz="2000" b="0" i="1" smtClean="0">
                        <a:latin typeface="Cambria Math" charset="0"/>
                      </a:rPr>
                      <m:t>𝑐</m:t>
                    </m:r>
                    <m:r>
                      <a:rPr lang="en-GB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2" y="6097415"/>
                <a:ext cx="3945755" cy="1015663"/>
              </a:xfrm>
              <a:prstGeom prst="rect">
                <a:avLst/>
              </a:prstGeom>
              <a:blipFill>
                <a:blip r:embed="rId5"/>
                <a:stretch>
                  <a:fillRect l="-1608" t="-3750" r="-1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6CA4C54A-E0B4-F34C-9812-A4ED0EA58306}"/>
              </a:ext>
            </a:extLst>
          </p:cNvPr>
          <p:cNvSpPr/>
          <p:nvPr/>
        </p:nvSpPr>
        <p:spPr>
          <a:xfrm>
            <a:off x="5178511" y="5392537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5858F89-6AA2-3540-8BE3-9A5463E2317D}"/>
              </a:ext>
            </a:extLst>
          </p:cNvPr>
          <p:cNvSpPr txBox="1"/>
          <p:nvPr/>
        </p:nvSpPr>
        <p:spPr>
          <a:xfrm>
            <a:off x="7349146" y="5428203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A4D584C-471D-D445-953D-5D0314534E5F}"/>
              </a:ext>
            </a:extLst>
          </p:cNvPr>
          <p:cNvSpPr/>
          <p:nvPr/>
        </p:nvSpPr>
        <p:spPr>
          <a:xfrm>
            <a:off x="5371843" y="5719605"/>
            <a:ext cx="8329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lrfit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train(y~., data, method = "lm")</a:t>
            </a:r>
          </a:p>
        </p:txBody>
      </p:sp>
    </p:spTree>
    <p:extLst>
      <p:ext uri="{BB962C8B-B14F-4D97-AF65-F5344CB8AC3E}">
        <p14:creationId xmlns:p14="http://schemas.microsoft.com/office/powerpoint/2010/main" val="183353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1" t="50720" b="21175"/>
          <a:stretch/>
        </p:blipFill>
        <p:spPr>
          <a:xfrm>
            <a:off x="531270" y="2232835"/>
            <a:ext cx="8761586" cy="31047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683434" y="2509281"/>
            <a:ext cx="3508566" cy="2551814"/>
            <a:chOff x="8683434" y="2381693"/>
            <a:chExt cx="3508566" cy="255181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7" t="77383" r="62122" b="-483"/>
            <a:stretch/>
          </p:blipFill>
          <p:spPr>
            <a:xfrm>
              <a:off x="8683434" y="2381693"/>
              <a:ext cx="3508566" cy="2551814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8846288" y="2381693"/>
              <a:ext cx="446568" cy="55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Hyperparameters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2264" y="5337542"/>
            <a:ext cx="57256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marginal likelihood to select optimal hyperparameters: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Grid search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Gradient optimisation</a:t>
            </a:r>
          </a:p>
        </p:txBody>
      </p:sp>
    </p:spTree>
    <p:extLst>
      <p:ext uri="{BB962C8B-B14F-4D97-AF65-F5344CB8AC3E}">
        <p14:creationId xmlns:p14="http://schemas.microsoft.com/office/powerpoint/2010/main" val="138032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77"/>
          <a:stretch/>
        </p:blipFill>
        <p:spPr>
          <a:xfrm>
            <a:off x="5065701" y="3446168"/>
            <a:ext cx="2468376" cy="250878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79033" y="973507"/>
            <a:ext cx="9144000" cy="2387600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953152" y="4869712"/>
            <a:ext cx="3688257" cy="1767770"/>
            <a:chOff x="7655442" y="4869712"/>
            <a:chExt cx="3688257" cy="1767770"/>
          </a:xfrm>
        </p:grpSpPr>
        <p:sp>
          <p:nvSpPr>
            <p:cNvPr id="2" name="Rectangle 1"/>
            <p:cNvSpPr/>
            <p:nvPr/>
          </p:nvSpPr>
          <p:spPr>
            <a:xfrm>
              <a:off x="7655442" y="4869712"/>
              <a:ext cx="425302" cy="522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90976" y="6114978"/>
              <a:ext cx="425302" cy="522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918397" y="6114978"/>
              <a:ext cx="425302" cy="522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63973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9115" y="1247777"/>
            <a:ext cx="11461898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500" dirty="0"/>
              <a:t>Supervised learning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500" dirty="0"/>
              <a:t>Usually a tuple of observations (</a:t>
            </a:r>
            <a:r>
              <a:rPr lang="en-US" sz="2500" b="1" dirty="0"/>
              <a:t>X,y</a:t>
            </a:r>
            <a:r>
              <a:rPr lang="en-US" sz="2500" dirty="0"/>
              <a:t>)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500" dirty="0"/>
              <a:t>Output </a:t>
            </a:r>
            <a:r>
              <a:rPr lang="en-US" sz="2500" b="1" dirty="0"/>
              <a:t>y</a:t>
            </a:r>
            <a:r>
              <a:rPr lang="en-US" sz="2500" dirty="0"/>
              <a:t> is a discrete (categorical) output e.g., binary </a:t>
            </a:r>
            <a:r>
              <a:rPr lang="en-US" sz="2500" dirty="0" err="1"/>
              <a:t>y</a:t>
            </a:r>
            <a:r>
              <a:rPr lang="en-US" sz="2500" baseline="-25000" dirty="0" err="1"/>
              <a:t>i</a:t>
            </a:r>
            <a:r>
              <a:rPr lang="en-US" sz="2500" baseline="-25000" dirty="0"/>
              <a:t> </a:t>
            </a:r>
            <a:r>
              <a:rPr lang="en-US" sz="2800" dirty="0"/>
              <a:t>∈ [0,1]</a:t>
            </a:r>
            <a:endParaRPr lang="en-US" sz="2500" baseline="-25000" dirty="0"/>
          </a:p>
          <a:p>
            <a:pPr marL="914400" lvl="1" indent="-457200">
              <a:buFont typeface="Arial" charset="0"/>
              <a:buChar char="•"/>
            </a:pPr>
            <a:r>
              <a:rPr lang="en-US" sz="2500" dirty="0"/>
              <a:t>Some algorithms require us to represent </a:t>
            </a:r>
            <a:r>
              <a:rPr lang="en-US" sz="2500" b="1" dirty="0"/>
              <a:t>y </a:t>
            </a:r>
            <a:r>
              <a:rPr lang="en-US" sz="2500" dirty="0"/>
              <a:t>in one-hot encoding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5755013" y="3036750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500" dirty="0"/>
              <a:t>[0,1,0,0;</a:t>
            </a:r>
          </a:p>
          <a:p>
            <a:pPr lvl="1"/>
            <a:r>
              <a:rPr lang="en-US" sz="2500" dirty="0"/>
              <a:t> 0,1,0,0;</a:t>
            </a:r>
          </a:p>
          <a:p>
            <a:pPr lvl="1"/>
            <a:r>
              <a:rPr lang="en-US" sz="2500" dirty="0"/>
              <a:t> 0,0,0,1;</a:t>
            </a:r>
          </a:p>
          <a:p>
            <a:pPr lvl="1"/>
            <a:r>
              <a:rPr lang="en-US" sz="2500" dirty="0"/>
              <a:t> 1,0,0,0;</a:t>
            </a:r>
          </a:p>
          <a:p>
            <a:pPr lvl="1"/>
            <a:r>
              <a:rPr lang="en-US" sz="2500" dirty="0"/>
              <a:t> 0,0,1,0;</a:t>
            </a:r>
          </a:p>
          <a:p>
            <a:pPr lvl="1"/>
            <a:r>
              <a:rPr lang="en-US" sz="2500" dirty="0"/>
              <a:t> 0,1,0,0]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231219" y="3275277"/>
            <a:ext cx="5528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797815" y="3036750"/>
            <a:ext cx="329769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500" dirty="0"/>
              <a:t>	</a:t>
            </a:r>
            <a:r>
              <a:rPr lang="en-US" sz="2500" b="1" dirty="0"/>
              <a:t>y</a:t>
            </a:r>
            <a:r>
              <a:rPr lang="en-US" sz="2500" dirty="0"/>
              <a:t> = (1,1,3,0,2,1)ᵀ </a:t>
            </a:r>
          </a:p>
        </p:txBody>
      </p:sp>
      <p:sp>
        <p:nvSpPr>
          <p:cNvPr id="6" name="Rectangle 5"/>
          <p:cNvSpPr/>
          <p:nvPr/>
        </p:nvSpPr>
        <p:spPr>
          <a:xfrm>
            <a:off x="5025000" y="3337221"/>
            <a:ext cx="965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one-hot</a:t>
            </a:r>
          </a:p>
        </p:txBody>
      </p:sp>
      <p:sp>
        <p:nvSpPr>
          <p:cNvPr id="7" name="Rectangle 6"/>
          <p:cNvSpPr/>
          <p:nvPr/>
        </p:nvSpPr>
        <p:spPr>
          <a:xfrm>
            <a:off x="389115" y="5623693"/>
            <a:ext cx="109792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500" dirty="0"/>
              <a:t>Goal is to identify function (mapping) from </a:t>
            </a:r>
            <a:r>
              <a:rPr lang="en-US" sz="2500" b="1" dirty="0"/>
              <a:t>X</a:t>
            </a:r>
            <a:r>
              <a:rPr lang="en-US" sz="2500" dirty="0"/>
              <a:t> to </a:t>
            </a:r>
            <a:r>
              <a:rPr lang="en-US" sz="2500" b="1" dirty="0"/>
              <a:t>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500" dirty="0"/>
              <a:t>Identify a decision boundary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77"/>
          <a:stretch/>
        </p:blipFill>
        <p:spPr>
          <a:xfrm>
            <a:off x="8380341" y="3315136"/>
            <a:ext cx="3171499" cy="322341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0015589" y="4264004"/>
            <a:ext cx="80988" cy="80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072094" y="4318610"/>
            <a:ext cx="444575" cy="212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145143" y="4198698"/>
            <a:ext cx="21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188382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9115" y="1673079"/>
            <a:ext cx="1146189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500" dirty="0"/>
              <a:t>As before split the data into a </a:t>
            </a:r>
            <a:r>
              <a:rPr lang="en-US" sz="2500" i="1" dirty="0"/>
              <a:t>training set</a:t>
            </a:r>
            <a:r>
              <a:rPr lang="en-US" sz="2500" dirty="0"/>
              <a:t> and </a:t>
            </a:r>
            <a:r>
              <a:rPr lang="en-US" sz="2500" i="1" dirty="0"/>
              <a:t>validation set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  <a:p>
            <a:pPr marL="914400" lvl="1" indent="-457200">
              <a:buFont typeface="Arial" charset="0"/>
              <a:buChar char="•"/>
            </a:pPr>
            <a:r>
              <a:rPr lang="en-US" sz="2500" dirty="0"/>
              <a:t>Class imbalance in classification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119" y="2919574"/>
            <a:ext cx="5143648" cy="329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576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Evaluating performance: Receiver operating characteristics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27255" y="1551340"/>
            <a:ext cx="65032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Confusion matrix:</a:t>
            </a:r>
          </a:p>
          <a:p>
            <a:pPr lvl="1"/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True positive: Predict y = 1, observation y = 1.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True negative: Predict y = 0, obs. y = 0.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False positive: Predict y = 1, obs. y = 0.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False negative: Predict y = 0, obs. y = 1.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lvl="1"/>
            <a:r>
              <a:rPr lang="en-US" sz="2000" dirty="0"/>
              <a:t>Plot false positive rate (FPR) versus true positive rate (TPR):</a:t>
            </a:r>
          </a:p>
          <a:p>
            <a:pPr lvl="1"/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TPR = TP/(TP+FN)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FPR = FP/(FP+TN)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Area under the curve (AUC)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10413" y="1555922"/>
            <a:ext cx="5170917" cy="4675979"/>
            <a:chOff x="510413" y="1555922"/>
            <a:chExt cx="5170917" cy="46759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13" y="1555922"/>
              <a:ext cx="4820596" cy="467597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352800" y="3617494"/>
              <a:ext cx="1841205" cy="10347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194005" y="3962400"/>
              <a:ext cx="487325" cy="689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013" t="8685" b="54395"/>
            <a:stretch/>
          </p:blipFill>
          <p:spPr>
            <a:xfrm>
              <a:off x="4897759" y="3444166"/>
              <a:ext cx="433250" cy="1726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13819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Evaluating performance: Precision recall curve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75719" y="1693010"/>
            <a:ext cx="65032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Confusion matrix:</a:t>
            </a:r>
          </a:p>
          <a:p>
            <a:pPr lvl="1"/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True positive: Predict y = 1, observation y = 1.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True negative: Predict y = 0, obs. y = 0.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False positive: Predict y = 1, obs. y = 0.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False negative: Predict y = 0, obs. y = 1.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lvl="1"/>
            <a:r>
              <a:rPr lang="en-US" sz="2000" dirty="0"/>
              <a:t>Plot precision recall curves: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precision = TP/(TP+FP)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recall  = TP/(TP+FN)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Area under the precision-recall curve (PR)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9" y="1693010"/>
            <a:ext cx="51689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07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/>
          <a:stretch/>
        </p:blipFill>
        <p:spPr>
          <a:xfrm>
            <a:off x="510486" y="1235137"/>
            <a:ext cx="5146158" cy="36274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9785" y="1629827"/>
            <a:ext cx="548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 valued outputs, </a:t>
            </a:r>
            <a:r>
              <a:rPr lang="en-US" b="1" dirty="0"/>
              <a:t>y</a:t>
            </a:r>
            <a:r>
              <a:rPr lang="en-US" dirty="0"/>
              <a:t>, so linear regression is no good!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43200" y="4401879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937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6" y="2590740"/>
            <a:ext cx="2728892" cy="916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705" y="5344337"/>
            <a:ext cx="3714052" cy="1044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8922956" y="4035666"/>
            <a:ext cx="1118156" cy="92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10198872" y="4046237"/>
            <a:ext cx="1720745" cy="9260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852" y="5612598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5655" y="2715749"/>
            <a:ext cx="172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probability of success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7720" y="4363275"/>
            <a:ext cx="115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x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15609" y="5012955"/>
            <a:ext cx="5655493" cy="137565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5609" y="5620639"/>
            <a:ext cx="5804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lrfit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train(y ~ ., data, method="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glm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", family="binomial")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2587" y="5129672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1096100"/>
            <a:ext cx="5320355" cy="38560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743200" y="4401879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817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GP classification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405014" y="5110211"/>
            <a:ext cx="7079229" cy="137565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75116" y="5684371"/>
            <a:ext cx="7021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gpcfit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train(y~., data, method="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gaussprPoly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24882" y="5226928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7" y="1359808"/>
            <a:ext cx="5143648" cy="32969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93" y="1359808"/>
            <a:ext cx="5403702" cy="34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944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625078" y="2270220"/>
            <a:ext cx="6258578" cy="3870250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7555" y="1498182"/>
            <a:ext cx="518823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Logistic regression</a:t>
            </a:r>
          </a:p>
          <a:p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Gaussian process classification</a:t>
            </a:r>
          </a:p>
          <a:p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Support Vector Machine (SVM)</a:t>
            </a:r>
          </a:p>
          <a:p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Random forests</a:t>
            </a:r>
          </a:p>
          <a:p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Neural networks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Ensemble approaches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87656" y="45821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train(y ~ ., method 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svmRadial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87656" y="5434808"/>
            <a:ext cx="5285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train(y ~ ., method 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mxnet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87656" y="27897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train(y ~ ., method 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glm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", family = "Binomial")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87656" y="37295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train(y ~ ., method = ”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gaussprPoly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</p:txBody>
      </p:sp>
      <p:sp>
        <p:nvSpPr>
          <p:cNvPr id="2" name="Rectangle 1"/>
          <p:cNvSpPr/>
          <p:nvPr/>
        </p:nvSpPr>
        <p:spPr>
          <a:xfrm>
            <a:off x="8276674" y="2312625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45262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295"/>
            <a:ext cx="12192000" cy="32824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404037" y="1722474"/>
            <a:ext cx="3317358" cy="34502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46487" y="5462546"/>
                <a:ext cx="34926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charset="0"/>
                        </a:rPr>
                        <m:t>𝒚</m:t>
                      </m:r>
                      <m:r>
                        <a:rPr lang="en-GB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GB" sz="2800" b="1" i="1" smtClean="0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2800" b="1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1" i="1">
                          <a:latin typeface="Cambria Math" charset="0"/>
                        </a:rPr>
                        <m:t>𝒙</m:t>
                      </m:r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87" y="5462546"/>
                <a:ext cx="3492623" cy="523220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607214" y="7217117"/>
                <a:ext cx="3025700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charset="0"/>
                        </a:rPr>
                        <m:t>𝒚</m:t>
                      </m:r>
                      <m:r>
                        <a:rPr lang="en-GB" sz="280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𝑐</m:t>
                      </m:r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GB" sz="2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800" b="1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2800" b="1" i="1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GB" sz="2800" b="1" i="1" smtClean="0">
                                  <a:latin typeface="Cambria Math" charset="0"/>
                                </a:rPr>
                                <m:t>𝒊</m:t>
                              </m:r>
                            </m:sup>
                          </m:sSup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214" y="7217117"/>
                <a:ext cx="3025700" cy="12685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-1068187" y="6090889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θ</m:t>
                      </m:r>
                      <m:r>
                        <a:rPr lang="en-GB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GB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charset="0"/>
                        </a:rPr>
                        <m:t>,</m:t>
                      </m:r>
                      <m:r>
                        <a:rPr lang="en-GB" b="0" i="1" smtClean="0">
                          <a:latin typeface="Cambria Math" charset="0"/>
                        </a:rPr>
                        <m:t>…,</m:t>
                      </m:r>
                      <m:sSub>
                        <m:sSubPr>
                          <m:ctrlPr>
                            <a:rPr lang="en-GB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,</m:t>
                      </m:r>
                      <m:r>
                        <a:rPr lang="en-GB" i="1">
                          <a:latin typeface="Cambria Math" charset="0"/>
                        </a:rPr>
                        <m:t>𝑐</m:t>
                      </m:r>
                      <m:r>
                        <a:rPr lang="en-GB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68187" y="6090889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344722B3-D8BB-284F-94C8-A0FBE05CF546}"/>
              </a:ext>
            </a:extLst>
          </p:cNvPr>
          <p:cNvSpPr/>
          <p:nvPr/>
        </p:nvSpPr>
        <p:spPr>
          <a:xfrm>
            <a:off x="5895985" y="5369263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E9C7B09-6ACF-D043-898D-F6373907B276}"/>
              </a:ext>
            </a:extLst>
          </p:cNvPr>
          <p:cNvSpPr/>
          <p:nvPr/>
        </p:nvSpPr>
        <p:spPr>
          <a:xfrm>
            <a:off x="6222820" y="5798200"/>
            <a:ext cx="5385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lrfit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train(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y~poly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x,degree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=2), data, method = "lm")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849F179-9CB4-B542-8665-7F35EDE45C59}"/>
              </a:ext>
            </a:extLst>
          </p:cNvPr>
          <p:cNvSpPr txBox="1"/>
          <p:nvPr/>
        </p:nvSpPr>
        <p:spPr>
          <a:xfrm>
            <a:off x="8080434" y="5428868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</p:spTree>
    <p:extLst>
      <p:ext uri="{BB962C8B-B14F-4D97-AF65-F5344CB8AC3E}">
        <p14:creationId xmlns:p14="http://schemas.microsoft.com/office/powerpoint/2010/main" val="58600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33"/>
          <a:stretch/>
        </p:blipFill>
        <p:spPr>
          <a:xfrm>
            <a:off x="3838132" y="996846"/>
            <a:ext cx="9144000" cy="3364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552" y="4621270"/>
            <a:ext cx="2034711" cy="20347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47" r="49901" b="3"/>
          <a:stretch/>
        </p:blipFill>
        <p:spPr>
          <a:xfrm>
            <a:off x="8410132" y="4621270"/>
            <a:ext cx="3427973" cy="22286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663" y="2679342"/>
            <a:ext cx="446035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sz="2000" i="1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Use logistic regression and GP classification to look for marker genes that are indicative of infection status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629849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8" t="4330" r="1753" b="52557"/>
          <a:stretch/>
        </p:blipFill>
        <p:spPr>
          <a:xfrm>
            <a:off x="1642351" y="1000909"/>
            <a:ext cx="9310571" cy="5121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631784AB-5B43-D14C-BDC2-A5208A255F8A}"/>
                  </a:ext>
                </a:extLst>
              </p:cNvPr>
              <p:cNvSpPr/>
              <p:nvPr/>
            </p:nvSpPr>
            <p:spPr>
              <a:xfrm>
                <a:off x="6297636" y="1334161"/>
                <a:ext cx="29506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charset="0"/>
                        </a:rPr>
                        <m:t>𝒚</m:t>
                      </m:r>
                      <m:r>
                        <a:rPr lang="en-GB" sz="2800" i="1">
                          <a:latin typeface="Cambria Math" charset="0"/>
                        </a:rPr>
                        <m:t>=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1" i="1">
                          <a:latin typeface="Cambria Math" charset="0"/>
                        </a:rPr>
                        <m:t>𝒙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31784AB-5B43-D14C-BDC2-A5208A255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636" y="1334161"/>
                <a:ext cx="2950616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431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25300"/>
            <a:ext cx="6220853" cy="80505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66546" y="2581860"/>
            <a:ext cx="2719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Set of (noisy) data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</p:spTree>
    <p:extLst>
      <p:ext uri="{BB962C8B-B14F-4D97-AF65-F5344CB8AC3E}">
        <p14:creationId xmlns:p14="http://schemas.microsoft.com/office/powerpoint/2010/main" val="277791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0" y="424800"/>
            <a:ext cx="6220146" cy="804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66546" y="2581860"/>
            <a:ext cx="2959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Set of (noisy) data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Can fit a polynomial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</p:spTree>
    <p:extLst>
      <p:ext uri="{BB962C8B-B14F-4D97-AF65-F5344CB8AC3E}">
        <p14:creationId xmlns:p14="http://schemas.microsoft.com/office/powerpoint/2010/main" val="16857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4346</TotalTime>
  <Words>3099</Words>
  <Application>Microsoft Macintosh PowerPoint</Application>
  <PresentationFormat>Widescreen</PresentationFormat>
  <Paragraphs>529</Paragraphs>
  <Slides>71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Calibri</vt:lpstr>
      <vt:lpstr>Calibri Light</vt:lpstr>
      <vt:lpstr>Cambria Math</vt:lpstr>
      <vt:lpstr>Chalkduster</vt:lpstr>
      <vt:lpstr>Courier New</vt:lpstr>
      <vt:lpstr>Arial</vt:lpstr>
      <vt:lpstr>Office Theme</vt:lpstr>
      <vt:lpstr>A primer on Bayesian statistics  for introductory statistical machine learning   Christopher A. Penfold   Gurdon Lab Wellcome/CRUK Gurdon Institute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Penfold</dc:creator>
  <cp:lastModifiedBy>Christopher Penfold</cp:lastModifiedBy>
  <cp:revision>60</cp:revision>
  <dcterms:created xsi:type="dcterms:W3CDTF">2019-03-11T14:26:13Z</dcterms:created>
  <dcterms:modified xsi:type="dcterms:W3CDTF">2019-03-15T11:44:00Z</dcterms:modified>
</cp:coreProperties>
</file>